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31" r:id="rId3"/>
    <p:sldId id="428" r:id="rId4"/>
    <p:sldId id="432" r:id="rId5"/>
    <p:sldId id="318" r:id="rId6"/>
    <p:sldId id="319" r:id="rId7"/>
    <p:sldId id="424" r:id="rId8"/>
    <p:sldId id="434" r:id="rId9"/>
    <p:sldId id="435" r:id="rId10"/>
    <p:sldId id="436" r:id="rId11"/>
    <p:sldId id="433" r:id="rId12"/>
    <p:sldId id="437" r:id="rId13"/>
    <p:sldId id="438" r:id="rId14"/>
    <p:sldId id="439" r:id="rId15"/>
    <p:sldId id="440" r:id="rId16"/>
    <p:sldId id="441" r:id="rId17"/>
    <p:sldId id="443" r:id="rId18"/>
    <p:sldId id="442" r:id="rId19"/>
    <p:sldId id="427" r:id="rId20"/>
    <p:sldId id="444" r:id="rId21"/>
    <p:sldId id="445" r:id="rId22"/>
    <p:sldId id="459" r:id="rId23"/>
    <p:sldId id="446" r:id="rId24"/>
    <p:sldId id="447" r:id="rId25"/>
    <p:sldId id="448" r:id="rId26"/>
    <p:sldId id="449" r:id="rId27"/>
    <p:sldId id="450" r:id="rId28"/>
    <p:sldId id="461" r:id="rId29"/>
    <p:sldId id="460" r:id="rId30"/>
    <p:sldId id="463" r:id="rId31"/>
    <p:sldId id="462" r:id="rId32"/>
    <p:sldId id="454" r:id="rId33"/>
    <p:sldId id="455" r:id="rId34"/>
    <p:sldId id="456" r:id="rId35"/>
    <p:sldId id="457" r:id="rId36"/>
    <p:sldId id="458" r:id="rId37"/>
    <p:sldId id="451" r:id="rId38"/>
    <p:sldId id="429" r:id="rId39"/>
    <p:sldId id="452" r:id="rId40"/>
    <p:sldId id="453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98" autoAdjust="0"/>
    <p:restoredTop sz="94660"/>
  </p:normalViewPr>
  <p:slideViewPr>
    <p:cSldViewPr snapToGrid="0">
      <p:cViewPr varScale="1">
        <p:scale>
          <a:sx n="224" d="100"/>
          <a:sy n="224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tiff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3474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87522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0A65F6-8E77-8A45-8462-43DBA746F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24589" b="40606"/>
          <a:stretch/>
        </p:blipFill>
        <p:spPr>
          <a:xfrm>
            <a:off x="8610600" y="0"/>
            <a:ext cx="351589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09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11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17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6479" y="264221"/>
            <a:ext cx="10515600" cy="833631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326995"/>
            <a:ext cx="11053879" cy="4849968"/>
          </a:xfrm>
        </p:spPr>
        <p:txBody>
          <a:bodyPr/>
          <a:lstStyle>
            <a:lvl2pPr marL="914400" indent="-457200">
              <a:buFont typeface="Wingdings" panose="05000000000000000000" pitchFamily="2" charset="2"/>
              <a:buChar char="Ø"/>
              <a:defRPr/>
            </a:lvl2pPr>
            <a:lvl3pPr marL="1143000" indent="-228600">
              <a:buFont typeface="Wingdings" panose="05000000000000000000" pitchFamily="2" charset="2"/>
              <a:buChar char="ü"/>
              <a:defRPr/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0" y="69174"/>
            <a:ext cx="1112400" cy="11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24634" y="365125"/>
            <a:ext cx="9229165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ADCF569-0256-404D-800E-0FA0F0842647}"/>
              </a:ext>
            </a:extLst>
          </p:cNvPr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0" y="69174"/>
            <a:ext cx="1112400" cy="11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10320" y="365125"/>
            <a:ext cx="9245067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D0480A5-D353-2E4B-8B1F-E9A79B20808C}"/>
              </a:ext>
            </a:extLst>
          </p:cNvPr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0" y="69174"/>
            <a:ext cx="1112400" cy="11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38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476FF5B-54DF-CB48-94CA-1C8CCE38E552}"/>
              </a:ext>
            </a:extLst>
          </p:cNvPr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0" y="69174"/>
            <a:ext cx="1112400" cy="11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1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19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7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95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73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98448" y="365125"/>
            <a:ext cx="10055352" cy="81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89888"/>
            <a:ext cx="10515600" cy="4787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517904" y="6356350"/>
            <a:ext cx="2063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9A4FA-3D9A-4114-B0D5-759CBD56F1AB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EFDAA0-6B4A-8C40-A1EF-BEA2755B3F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52950"/>
            <a:ext cx="1152144" cy="4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06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1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lnSpc>
          <a:spcPct val="90000"/>
        </a:lnSpc>
        <a:spcBef>
          <a:spcPts val="500"/>
        </a:spcBef>
        <a:buFont typeface="Calibri" panose="020F0502020204030204" pitchFamily="34" charset="0"/>
        <a:buChar char="□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://faculty.sustech.edu.cn/yusq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linegdb.com/" TargetMode="External"/><Relationship Id="rId2" Type="http://schemas.openxmlformats.org/officeDocument/2006/relationships/hyperlink" Target="https://en.cppreference.com/w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07592"/>
            <a:ext cx="9144000" cy="1772603"/>
          </a:xfrm>
        </p:spPr>
        <p:txBody>
          <a:bodyPr>
            <a:noAutofit/>
          </a:bodyPr>
          <a:lstStyle/>
          <a:p>
            <a:r>
              <a:rPr lang="en-US" altLang="zh-CN" b="1" dirty="0">
                <a:latin typeface="Franklin Gothic Demi" panose="020B0703020102020204" pitchFamily="34" charset="0"/>
              </a:rPr>
              <a:t>C/C++</a:t>
            </a:r>
            <a:r>
              <a:rPr lang="zh-CN" altLang="en-US" b="1" dirty="0">
                <a:latin typeface="Franklin Gothic Demi" panose="020B0703020102020204" pitchFamily="34" charset="0"/>
              </a:rPr>
              <a:t> </a:t>
            </a:r>
            <a:r>
              <a:rPr lang="en-US" altLang="zh-CN" b="1" dirty="0">
                <a:latin typeface="Franklin Gothic Demi" panose="020B0703020102020204" pitchFamily="34" charset="0"/>
              </a:rPr>
              <a:t>Program Design</a:t>
            </a:r>
            <a:endParaRPr lang="zh-CN" altLang="en-US" b="1" dirty="0">
              <a:latin typeface="Franklin Gothic Demi" panose="020B07030201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260035"/>
            <a:ext cx="9144000" cy="2767054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Franklin Gothic Medium" panose="020B0603020102020204" pitchFamily="34" charset="0"/>
              </a:rPr>
              <a:t>CS205</a:t>
            </a:r>
          </a:p>
          <a:p>
            <a:endParaRPr lang="en-US" altLang="zh-CN" dirty="0">
              <a:latin typeface="Franklin Gothic Medium" panose="020B0603020102020204" pitchFamily="34" charset="0"/>
            </a:endParaRPr>
          </a:p>
          <a:p>
            <a:r>
              <a:rPr lang="en-US" altLang="zh-CN" dirty="0">
                <a:latin typeface="Franklin Gothic Medium" panose="020B0603020102020204" pitchFamily="34" charset="0"/>
              </a:rPr>
              <a:t>Prof. </a:t>
            </a:r>
            <a:r>
              <a:rPr lang="en-US" altLang="zh-CN" dirty="0" err="1">
                <a:latin typeface="Franklin Gothic Medium" panose="020B0603020102020204" pitchFamily="34" charset="0"/>
              </a:rPr>
              <a:t>Shiqi</a:t>
            </a:r>
            <a:r>
              <a:rPr lang="en-US" altLang="zh-CN" dirty="0">
                <a:latin typeface="Franklin Gothic Medium" panose="020B0603020102020204" pitchFamily="34" charset="0"/>
              </a:rPr>
              <a:t> Yu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altLang="zh-CN" dirty="0">
                <a:latin typeface="Franklin Gothic Medium" panose="020B0603020102020204" pitchFamily="34" charset="0"/>
              </a:rPr>
              <a:t>(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于仕琪</a:t>
            </a:r>
            <a:r>
              <a:rPr lang="en-US" altLang="zh-CN" dirty="0">
                <a:latin typeface="Franklin Gothic Medium" panose="020B0603020102020204" pitchFamily="34" charset="0"/>
              </a:rPr>
              <a:t>)</a:t>
            </a:r>
          </a:p>
          <a:p>
            <a:r>
              <a:rPr lang="en-US" altLang="zh-CN" dirty="0">
                <a:latin typeface="Courier" pitchFamily="2" charset="0"/>
              </a:rPr>
              <a:t>yusq@sustech.edu.cn</a:t>
            </a:r>
          </a:p>
          <a:p>
            <a:r>
              <a:rPr lang="en-US" altLang="zh-CN" sz="1800" dirty="0">
                <a:latin typeface="Courier" pitchFamily="2" charset="0"/>
              </a:rPr>
              <a:t>http://</a:t>
            </a:r>
            <a:r>
              <a:rPr lang="en-US" altLang="zh-CN" sz="1800" dirty="0" err="1">
                <a:latin typeface="Courier" pitchFamily="2" charset="0"/>
              </a:rPr>
              <a:t>faculty.sustech.edu.cn</a:t>
            </a:r>
            <a:r>
              <a:rPr lang="en-US" altLang="zh-CN" sz="1800" dirty="0">
                <a:latin typeface="Courier" pitchFamily="2" charset="0"/>
              </a:rPr>
              <a:t>/</a:t>
            </a:r>
            <a:r>
              <a:rPr lang="en-US" altLang="zh-CN" sz="1800" dirty="0" err="1">
                <a:latin typeface="Courier" pitchFamily="2" charset="0"/>
              </a:rPr>
              <a:t>yusq</a:t>
            </a:r>
            <a:r>
              <a:rPr lang="en-US" altLang="zh-CN" sz="1800" dirty="0">
                <a:latin typeface="Courier" pitchFamily="2" charset="0"/>
              </a:rPr>
              <a:t>/</a:t>
            </a:r>
          </a:p>
          <a:p>
            <a:endParaRPr lang="en-US" altLang="zh-C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5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31A52-3490-9D44-936E-5C37798D7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Compile and run the program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8B9CC7-0B33-B242-A41B-0728B491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049" y="1338012"/>
            <a:ext cx="8702406" cy="484996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Compile </a:t>
            </a:r>
            <a:r>
              <a:rPr kumimoji="1" lang="en-US" altLang="zh-CN" dirty="0" err="1"/>
              <a:t>hello.cpp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   g++ </a:t>
            </a:r>
            <a:r>
              <a:rPr kumimoji="1" lang="en-US" altLang="zh-CN" dirty="0" err="1">
                <a:solidFill>
                  <a:srgbClr val="002060"/>
                </a:solidFill>
                <a:latin typeface="Courier" pitchFamily="2" charset="0"/>
              </a:rPr>
              <a:t>hello.cpp</a:t>
            </a:r>
            <a:endParaRPr kumimoji="1" lang="en-US" altLang="zh-CN" dirty="0"/>
          </a:p>
          <a:p>
            <a:r>
              <a:rPr kumimoji="1" lang="en-US" altLang="zh-CN" dirty="0"/>
              <a:t>Initialization of </a:t>
            </a:r>
            <a:r>
              <a:rPr kumimoji="1" lang="en-US" altLang="zh-CN" dirty="0">
                <a:solidFill>
                  <a:srgbClr val="0000CC"/>
                </a:solidFill>
                <a:latin typeface="Courier" pitchFamily="2" charset="0"/>
              </a:rPr>
              <a:t>msg</a:t>
            </a:r>
            <a:r>
              <a:rPr kumimoji="1" lang="en-US" altLang="zh-CN" dirty="0"/>
              <a:t> is a C++11 extension. We need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   g++ </a:t>
            </a:r>
            <a:r>
              <a:rPr kumimoji="1" lang="en-US" altLang="zh-CN" dirty="0" err="1">
                <a:solidFill>
                  <a:srgbClr val="002060"/>
                </a:solidFill>
                <a:latin typeface="Courier" pitchFamily="2" charset="0"/>
              </a:rPr>
              <a:t>hello.cpp</a:t>
            </a: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--std=</a:t>
            </a:r>
            <a:r>
              <a:rPr kumimoji="1" lang="en-US" altLang="zh-CN" dirty="0" err="1">
                <a:solidFill>
                  <a:srgbClr val="002060"/>
                </a:solidFill>
                <a:latin typeface="Courier" pitchFamily="2" charset="0"/>
              </a:rPr>
              <a:t>c++</a:t>
            </a: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11</a:t>
            </a:r>
          </a:p>
          <a:p>
            <a:r>
              <a:rPr kumimoji="1" lang="en-US" altLang="zh-CN" dirty="0"/>
              <a:t>Executable file can be generated as </a:t>
            </a:r>
            <a:r>
              <a:rPr kumimoji="1" lang="en-US" altLang="zh-CN" dirty="0" err="1"/>
              <a:t>a.out</a:t>
            </a:r>
            <a:r>
              <a:rPr kumimoji="1" lang="en-US" altLang="zh-CN" dirty="0"/>
              <a:t>. Change the output filename by -o option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   g++ </a:t>
            </a:r>
            <a:r>
              <a:rPr kumimoji="1" lang="en-US" altLang="zh-CN" dirty="0" err="1">
                <a:solidFill>
                  <a:srgbClr val="002060"/>
                </a:solidFill>
                <a:latin typeface="Courier" pitchFamily="2" charset="0"/>
              </a:rPr>
              <a:t>hello.cpp</a:t>
            </a: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--std=</a:t>
            </a:r>
            <a:r>
              <a:rPr kumimoji="1" lang="en-US" altLang="zh-CN" dirty="0" err="1">
                <a:solidFill>
                  <a:srgbClr val="002060"/>
                </a:solidFill>
                <a:latin typeface="Courier" pitchFamily="2" charset="0"/>
              </a:rPr>
              <a:t>c++</a:t>
            </a: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11 -o hello</a:t>
            </a:r>
          </a:p>
          <a:p>
            <a:r>
              <a:rPr kumimoji="1" lang="en-US" altLang="zh-CN" dirty="0"/>
              <a:t>Execute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urier" pitchFamily="2" charset="0"/>
              </a:rPr>
              <a:t>    ./hello</a:t>
            </a:r>
            <a:endParaRPr kumimoji="1" lang="zh-CN" altLang="en-US" dirty="0">
              <a:solidFill>
                <a:srgbClr val="002060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100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A1B88BC-5231-3643-9A5B-456C5213C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Different Programming Languages</a:t>
            </a:r>
            <a:endParaRPr lang="zh-CN" altLang="en-US" sz="4800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4AFA9D5-1A33-1640-9987-109DEB3413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580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4CCC21-1319-8C41-91C0-2ED9DAEC7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Binary Instructions for CPU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28111C-B0C6-4A4B-B24E-CEC7D2008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 instructions for CPU to run are binary.</a:t>
            </a:r>
          </a:p>
          <a:p>
            <a:pPr lvl="1"/>
            <a:r>
              <a:rPr kumimoji="1" lang="en-US" altLang="zh-CN" dirty="0"/>
              <a:t>10110000 01100001</a:t>
            </a:r>
          </a:p>
          <a:p>
            <a:r>
              <a:rPr kumimoji="1" lang="en" altLang="zh-CN" dirty="0"/>
              <a:t>Programming on punched tapes</a:t>
            </a:r>
          </a:p>
          <a:p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6B5412-68E9-4B41-9F10-ED23D95DFA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51" b="29737"/>
          <a:stretch/>
        </p:blipFill>
        <p:spPr bwMode="auto">
          <a:xfrm>
            <a:off x="1100668" y="2959273"/>
            <a:ext cx="6948092" cy="1940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371B17F-58B9-D74A-B0A0-C16178B9858E}"/>
              </a:ext>
            </a:extLst>
          </p:cNvPr>
          <p:cNvSpPr/>
          <p:nvPr/>
        </p:nvSpPr>
        <p:spPr>
          <a:xfrm>
            <a:off x="1196622" y="6531695"/>
            <a:ext cx="437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https://en.wikipedia.org/wiki/Punched_tape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858BDE-B920-234A-93E9-C7002C431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667" y="5095574"/>
            <a:ext cx="6948093" cy="119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451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12B3C-F91A-1D44-B2A8-977DD70A3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CN" dirty="0"/>
              <a:t>Assembly languages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52BE47-30C8-1A4F-A211-43461D127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960" y="1539240"/>
            <a:ext cx="8021118" cy="463772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200" dirty="0"/>
              <a:t>Assembly languages are more human readable</a:t>
            </a:r>
            <a:endParaRPr kumimoji="1" lang="en-US" altLang="zh-CN" dirty="0"/>
          </a:p>
          <a:p>
            <a:endParaRPr lang="en-US" altLang="zh-CN" dirty="0"/>
          </a:p>
          <a:p>
            <a:r>
              <a:rPr lang="en-US" altLang="zh-CN" dirty="0"/>
              <a:t>10110000 01100001 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lang="en" altLang="zh-CN" dirty="0">
                <a:solidFill>
                  <a:srgbClr val="0000FF"/>
                </a:solidFill>
              </a:rPr>
              <a:t>MOV</a:t>
            </a:r>
            <a:r>
              <a:rPr lang="en" altLang="zh-CN" dirty="0"/>
              <a:t> </a:t>
            </a:r>
            <a:r>
              <a:rPr lang="en" altLang="zh-CN" dirty="0">
                <a:solidFill>
                  <a:srgbClr val="008000"/>
                </a:solidFill>
              </a:rPr>
              <a:t>AL</a:t>
            </a:r>
            <a:r>
              <a:rPr lang="en" altLang="zh-CN" dirty="0"/>
              <a:t>, </a:t>
            </a:r>
            <a:r>
              <a:rPr lang="en" altLang="zh-CN" dirty="0">
                <a:solidFill>
                  <a:srgbClr val="666666"/>
                </a:solidFill>
              </a:rPr>
              <a:t>61h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408080"/>
                </a:solidFill>
              </a:rPr>
              <a:t>; Load AL with 97 decimal (61 hex)</a:t>
            </a:r>
            <a:endParaRPr kumimoji="1"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40E0095-93F4-CA4F-A1EC-9D122C3BA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097852"/>
            <a:ext cx="3617426" cy="576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上下箭头 3">
            <a:extLst>
              <a:ext uri="{FF2B5EF4-FFF2-40B4-BE49-F238E27FC236}">
                <a16:creationId xmlns:a16="http://schemas.microsoft.com/office/drawing/2014/main" id="{ED22567E-AFF7-134F-BC95-8B06087F89B3}"/>
              </a:ext>
            </a:extLst>
          </p:cNvPr>
          <p:cNvSpPr/>
          <p:nvPr/>
        </p:nvSpPr>
        <p:spPr>
          <a:xfrm>
            <a:off x="5379720" y="3108960"/>
            <a:ext cx="289560" cy="10668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4585D5B-AEEA-3E46-B310-11FE558F39FD}"/>
              </a:ext>
            </a:extLst>
          </p:cNvPr>
          <p:cNvSpPr/>
          <p:nvPr/>
        </p:nvSpPr>
        <p:spPr>
          <a:xfrm>
            <a:off x="3236979" y="6488668"/>
            <a:ext cx="4864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https://en.wikipedia.org/wiki/Assembly_language</a:t>
            </a:r>
          </a:p>
        </p:txBody>
      </p:sp>
    </p:spTree>
    <p:extLst>
      <p:ext uri="{BB962C8B-B14F-4D97-AF65-F5344CB8AC3E}">
        <p14:creationId xmlns:p14="http://schemas.microsoft.com/office/powerpoint/2010/main" val="133324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A1985-0DA0-5C45-8383-CB07D5CD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High Level Languages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4B9520-1A2D-9945-B897-9A489857B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C: 1973</a:t>
            </a:r>
          </a:p>
          <a:p>
            <a:pPr lvl="1"/>
            <a:r>
              <a:rPr kumimoji="1" lang="en-US" altLang="zh-CN" dirty="0"/>
              <a:t>Developed by Dennis Ritchie and Ken Thompson at Bell Labs between 1969 and 1973. </a:t>
            </a:r>
          </a:p>
          <a:p>
            <a:r>
              <a:rPr kumimoji="1" lang="en-US" altLang="zh-CN" dirty="0"/>
              <a:t>C++: 1979</a:t>
            </a:r>
          </a:p>
          <a:p>
            <a:pPr lvl="1"/>
            <a:r>
              <a:rPr kumimoji="1" lang="en-US" altLang="zh-CN" dirty="0"/>
              <a:t>Created by Bjarne </a:t>
            </a:r>
            <a:r>
              <a:rPr kumimoji="1" lang="en-US" altLang="zh-CN" dirty="0" err="1"/>
              <a:t>Stroustrup</a:t>
            </a:r>
            <a:r>
              <a:rPr kumimoji="1" lang="en-US" altLang="zh-CN" dirty="0"/>
              <a:t> as an extension of the C programming language</a:t>
            </a:r>
          </a:p>
          <a:p>
            <a:pPr lvl="1"/>
            <a:r>
              <a:rPr kumimoji="1" lang="en-US" altLang="zh-CN" dirty="0"/>
              <a:t>C with Classes</a:t>
            </a:r>
          </a:p>
          <a:p>
            <a:pPr lvl="1"/>
            <a:r>
              <a:rPr kumimoji="1" lang="en-US" altLang="zh-CN" dirty="0"/>
              <a:t>Renamed to C++</a:t>
            </a:r>
          </a:p>
          <a:p>
            <a:pPr lvl="1"/>
            <a:endParaRPr kumimoji="1" lang="en-US" altLang="zh-CN" dirty="0"/>
          </a:p>
          <a:p>
            <a:pPr lvl="1"/>
            <a:r>
              <a:rPr kumimoji="1" lang="en-US" altLang="zh-CN" dirty="0"/>
              <a:t>Now it’s C++++++++++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217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4F6E0B-9D2F-DC43-A404-3D5760FC3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Higher Level Languages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2E533D-3489-484E-A840-117C673E2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Java: 1995</a:t>
            </a:r>
          </a:p>
          <a:p>
            <a:pPr lvl="1"/>
            <a:r>
              <a:rPr kumimoji="1" lang="en-US" altLang="zh-CN" dirty="0"/>
              <a:t>I hate memory management in C/C++!</a:t>
            </a:r>
          </a:p>
          <a:p>
            <a:pPr lvl="1"/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want "Write once, run anywhere”, not ”write once, compile anywhere”.</a:t>
            </a:r>
          </a:p>
          <a:p>
            <a:pPr lvl="1"/>
            <a:r>
              <a:rPr kumimoji="1" lang="en-US" altLang="zh-CN" dirty="0"/>
              <a:t>Grammar is similar with C++.</a:t>
            </a:r>
          </a:p>
          <a:p>
            <a:pPr lvl="1"/>
            <a:r>
              <a:rPr kumimoji="1" lang="en-US" altLang="zh-CN" dirty="0"/>
              <a:t>A Java compiler generates *.class files, not executable files.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Python: 1990</a:t>
            </a:r>
          </a:p>
          <a:p>
            <a:pPr lvl="1"/>
            <a:r>
              <a:rPr kumimoji="1" lang="en-US" altLang="zh-CN" dirty="0"/>
              <a:t>I hate strict grammar!</a:t>
            </a:r>
          </a:p>
          <a:p>
            <a:pPr lvl="1"/>
            <a:r>
              <a:rPr kumimoji="1" lang="en-US" altLang="zh-CN" dirty="0"/>
              <a:t>I hate too many data types!</a:t>
            </a:r>
          </a:p>
          <a:p>
            <a:pPr lvl="1"/>
            <a:endParaRPr kumimoji="1" lang="zh-CN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13FFE01-8774-BA49-A9C8-900318245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631057"/>
            <a:ext cx="3175000" cy="93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E0C0CD1-D1DC-3E4F-B649-903F5426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700" y="170752"/>
            <a:ext cx="1016000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7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FC954B-F86F-724E-9C28-D06119B7A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Even higher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211DEE-15F6-8349-9FCF-15C179B8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11053879" cy="1231900"/>
          </a:xfrm>
        </p:spPr>
        <p:txBody>
          <a:bodyPr/>
          <a:lstStyle/>
          <a:p>
            <a:r>
              <a:rPr kumimoji="1" lang="en" altLang="zh-CN" dirty="0"/>
              <a:t>Scratch: 2002</a:t>
            </a:r>
          </a:p>
          <a:p>
            <a:pPr lvl="1"/>
            <a:r>
              <a:rPr kumimoji="1" lang="en-US" altLang="zh-CN" dirty="0"/>
              <a:t>I don’t like to type a keyboard</a:t>
            </a:r>
            <a:endParaRPr kumimoji="1" lang="zh-CN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0A36A0-3EC4-D942-9FCE-06904999B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280" y="95095"/>
            <a:ext cx="3855720" cy="1460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A3358EE-15DB-CF4B-90DF-0AFEFFC87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737" y="2558895"/>
            <a:ext cx="5009083" cy="246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D4B13E2-9BB4-4A4A-9F54-218DB9C5B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62" y="2558895"/>
            <a:ext cx="3672920" cy="303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60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23E8F-456B-A645-820A-D32B5B06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But...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0FD372-4C5D-0D4C-8B63-B38998C9D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5623561" cy="643489"/>
          </a:xfrm>
        </p:spPr>
        <p:txBody>
          <a:bodyPr/>
          <a:lstStyle/>
          <a:p>
            <a:r>
              <a:rPr kumimoji="1" lang="en-US" altLang="zh-CN" dirty="0"/>
              <a:t>The grammar is complex, </a:t>
            </a:r>
            <a:endParaRPr kumimoji="1" lang="zh-CN" altLang="en-US" dirty="0"/>
          </a:p>
        </p:txBody>
      </p:sp>
      <p:pic>
        <p:nvPicPr>
          <p:cNvPr id="4" name="Picture 2" descr="Image result for c language">
            <a:extLst>
              <a:ext uri="{FF2B5EF4-FFF2-40B4-BE49-F238E27FC236}">
                <a16:creationId xmlns:a16="http://schemas.microsoft.com/office/drawing/2014/main" id="{9F1F6F89-4537-8C47-8433-14594D6D5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14" y="2199627"/>
            <a:ext cx="2437956" cy="222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lated image">
            <a:extLst>
              <a:ext uri="{FF2B5EF4-FFF2-40B4-BE49-F238E27FC236}">
                <a16:creationId xmlns:a16="http://schemas.microsoft.com/office/drawing/2014/main" id="{588CE6CF-B99D-204F-9408-83A30DBEA1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7" t="17302" r="8736" b="21499"/>
          <a:stretch/>
        </p:blipFill>
        <p:spPr bwMode="auto">
          <a:xfrm>
            <a:off x="3312880" y="2934496"/>
            <a:ext cx="3063240" cy="149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AD60548-3997-AD46-A784-AC5E657D2B2C}"/>
              </a:ext>
            </a:extLst>
          </p:cNvPr>
          <p:cNvSpPr/>
          <p:nvPr/>
        </p:nvSpPr>
        <p:spPr>
          <a:xfrm>
            <a:off x="4762369" y="1071963"/>
            <a:ext cx="4617183" cy="8402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kumimoji="1" lang="en-US" altLang="zh-CN" sz="2800" dirty="0">
                <a:solidFill>
                  <a:prstClr val="black"/>
                </a:solidFill>
              </a:rPr>
              <a:t>and  </a:t>
            </a:r>
            <a:r>
              <a:rPr lang="en-US" altLang="zh-CN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</a:rPr>
              <a:t>pointer ..</a:t>
            </a:r>
            <a:endParaRPr lang="zh-CN" alt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B87EB8E-3A6A-234B-84C3-E2039C779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241" y="2031684"/>
            <a:ext cx="1179641" cy="117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B03D922-3B3C-644B-A681-2EA95B945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613" y="1927174"/>
            <a:ext cx="1231902" cy="123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B258F262-2539-9F45-801B-2E2A59187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208" y="2022745"/>
            <a:ext cx="1179640" cy="117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711FBBAD-47E5-7D49-8FB9-DD2548A9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4780" y="1970484"/>
            <a:ext cx="1231901" cy="123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EC0BE19-44FE-CA4D-AD34-90FAF7880A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7954" y="4546434"/>
            <a:ext cx="3638627" cy="23114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2A72DE3-BD09-C74F-840B-20B63CDE84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2797" y="4291135"/>
            <a:ext cx="2380336" cy="257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6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E1ECB-153A-BD49-9CF3-F6E01C27C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C/C++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00C169-D9AE-1844-8264-0ED50871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Development language of most fundamental computer systems</a:t>
            </a:r>
          </a:p>
          <a:p>
            <a:pPr lvl="1"/>
            <a:r>
              <a:rPr kumimoji="1" lang="en-US" altLang="zh-CN" dirty="0"/>
              <a:t>Linux</a:t>
            </a:r>
          </a:p>
          <a:p>
            <a:pPr lvl="1"/>
            <a:r>
              <a:rPr kumimoji="1" lang="en-US" altLang="zh-CN" dirty="0"/>
              <a:t>MySQL</a:t>
            </a:r>
          </a:p>
          <a:p>
            <a:pPr lvl="1"/>
            <a:r>
              <a:rPr kumimoji="1" lang="en-US" altLang="zh-CN" dirty="0"/>
              <a:t>OpenCV</a:t>
            </a:r>
          </a:p>
          <a:p>
            <a:pPr lvl="1"/>
            <a:r>
              <a:rPr kumimoji="1" lang="en-US" altLang="zh-CN" dirty="0"/>
              <a:t>Backend of TensorFlow, </a:t>
            </a:r>
            <a:r>
              <a:rPr kumimoji="1" lang="en-US" altLang="zh-CN" dirty="0" err="1"/>
              <a:t>PyTorch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...</a:t>
            </a:r>
          </a:p>
          <a:p>
            <a:r>
              <a:rPr kumimoji="1" lang="en-US" altLang="zh-CN" dirty="0"/>
              <a:t>High efficiency</a:t>
            </a:r>
          </a:p>
          <a:p>
            <a:pPr lvl="1"/>
            <a:r>
              <a:rPr kumimoji="1" lang="en-US" altLang="zh-CN" dirty="0"/>
              <a:t>Widely optimized compilers</a:t>
            </a:r>
          </a:p>
          <a:p>
            <a:pPr lvl="1"/>
            <a:r>
              <a:rPr kumimoji="1" lang="en-US" altLang="zh-CN" dirty="0"/>
              <a:t>Access memory directly</a:t>
            </a:r>
          </a:p>
          <a:p>
            <a:pPr lvl="1"/>
            <a:r>
              <a:rPr kumimoji="1" lang="en-US" altLang="zh-CN" dirty="0"/>
              <a:t>Excellent on computing</a:t>
            </a:r>
          </a:p>
          <a:p>
            <a:pPr lvl="1"/>
            <a:r>
              <a:rPr kumimoji="1" lang="en-US" altLang="zh-CN" dirty="0"/>
              <a:t>Important language for AI algorithm implementation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150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BC785-463F-7948-B606-68117D51E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025" y="297199"/>
            <a:ext cx="10515600" cy="1111683"/>
          </a:xfrm>
        </p:spPr>
        <p:txBody>
          <a:bodyPr/>
          <a:lstStyle/>
          <a:p>
            <a:r>
              <a:rPr kumimoji="1" lang="en-US" altLang="zh-CN" dirty="0"/>
              <a:t>Similar languages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0E920C-6643-F447-91A4-073D9642F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C, C++ and Java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1E68CD-7879-B247-9BA8-79F49F229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951" y="2523721"/>
            <a:ext cx="6810460" cy="21947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4AF3EC7-8864-4545-A499-6A13E5C9B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733" y="242217"/>
            <a:ext cx="4498975" cy="2169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ED34177-5753-AC44-91B1-A2C22D528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921" y="4830402"/>
            <a:ext cx="6759426" cy="18807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555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About me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43811"/>
            <a:ext cx="11053879" cy="484996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4000" b="1" dirty="0"/>
              <a:t>Prof. </a:t>
            </a:r>
            <a:r>
              <a:rPr lang="en-US" altLang="zh-CN" sz="4000" b="1" dirty="0" err="1"/>
              <a:t>Shiqi</a:t>
            </a:r>
            <a:r>
              <a:rPr lang="en-US" altLang="zh-CN" sz="4000" b="1" dirty="0"/>
              <a:t> Yu (</a:t>
            </a:r>
            <a:r>
              <a:rPr lang="zh-CN" altLang="en-US" sz="4000" b="1" dirty="0">
                <a:latin typeface="KaiTi" panose="02010609060101010101" pitchFamily="49" charset="-122"/>
                <a:ea typeface="KaiTi" panose="02010609060101010101" pitchFamily="49" charset="-122"/>
              </a:rPr>
              <a:t>于仕琪</a:t>
            </a:r>
            <a:r>
              <a:rPr lang="en-US" altLang="zh-CN" sz="4000" b="1" dirty="0"/>
              <a:t>)</a:t>
            </a:r>
            <a:endParaRPr lang="en-US" altLang="zh-CN" b="1" dirty="0"/>
          </a:p>
          <a:p>
            <a:r>
              <a:rPr lang="en-US" altLang="zh-CN" dirty="0"/>
              <a:t>Department of Computer Science and Engineering in Southern University of Science and Technology(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南方科技大学计算机科学与工程系</a:t>
            </a:r>
            <a:r>
              <a:rPr lang="en-US" altLang="zh-CN" dirty="0"/>
              <a:t>)</a:t>
            </a:r>
          </a:p>
          <a:p>
            <a:r>
              <a:rPr lang="en-US" altLang="zh-CN" b="1" dirty="0"/>
              <a:t>Office :</a:t>
            </a:r>
            <a:r>
              <a:rPr lang="en-US" altLang="zh-CN" dirty="0"/>
              <a:t> Room 312, South Tower, </a:t>
            </a:r>
            <a:r>
              <a:rPr lang="en-US" altLang="zh-CN" dirty="0" err="1"/>
              <a:t>CoE</a:t>
            </a:r>
            <a:r>
              <a:rPr lang="en-US" altLang="zh-CN" dirty="0"/>
              <a:t> Building</a:t>
            </a:r>
          </a:p>
          <a:p>
            <a:r>
              <a:rPr lang="en-US" altLang="zh-CN" b="1" dirty="0"/>
              <a:t>Email :</a:t>
            </a:r>
            <a:r>
              <a:rPr lang="en-US" altLang="zh-CN" dirty="0"/>
              <a:t> </a:t>
            </a:r>
            <a:r>
              <a:rPr lang="en-US" altLang="zh-CN" dirty="0" err="1"/>
              <a:t>yusq@sustech.edu.cn</a:t>
            </a:r>
            <a:endParaRPr lang="en-US" altLang="zh-CN" dirty="0"/>
          </a:p>
          <a:p>
            <a:r>
              <a:rPr lang="en-US" altLang="zh-CN" dirty="0"/>
              <a:t>Homepage: </a:t>
            </a:r>
            <a:r>
              <a:rPr lang="en-US" altLang="zh-CN" dirty="0">
                <a:hlinkClick r:id="rId2"/>
              </a:rPr>
              <a:t>http://faculty.sustech.edu.cn/yusq/</a:t>
            </a:r>
            <a:r>
              <a:rPr lang="en-US" altLang="zh-CN" dirty="0"/>
              <a:t>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36AA4AD-C903-6D4D-BA21-50E621736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338" y="192009"/>
            <a:ext cx="1696741" cy="16967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5B83CF-B6E5-1A4D-9B07-A6849417F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35" y="4774736"/>
            <a:ext cx="1471911" cy="147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388F4A5-653E-D84D-A3B6-190C53CBF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353" y="171587"/>
            <a:ext cx="1199985" cy="9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92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9E68A7A-8F05-8C46-8F62-E8E10EAA56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Compile and Link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FBF8203F-5B40-0D43-818C-B700FD8CA1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99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91FC03-8B90-DE4D-A520-9EBE47AF2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373" y="264221"/>
            <a:ext cx="5164706" cy="833631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Two functions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AC17E-E3CE-4D49-86C1-70D625145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070" y="2"/>
            <a:ext cx="8028216" cy="705394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&lt;iostream&gt;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using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namespace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std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mul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    return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main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   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   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"Pick two integers:"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&gt;&gt;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&gt;&gt;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mul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"The result is 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endl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    return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8402E43-2946-C942-AE1C-74256B66D03C}"/>
              </a:ext>
            </a:extLst>
          </p:cNvPr>
          <p:cNvSpPr txBox="1">
            <a:spLocks/>
          </p:cNvSpPr>
          <p:nvPr/>
        </p:nvSpPr>
        <p:spPr>
          <a:xfrm>
            <a:off x="6727372" y="1326995"/>
            <a:ext cx="5164706" cy="3751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main(): called by startup code</a:t>
            </a:r>
          </a:p>
          <a:p>
            <a:r>
              <a:rPr kumimoji="1" lang="en-US" altLang="zh-CN" dirty="0" err="1"/>
              <a:t>mul</a:t>
            </a:r>
            <a:r>
              <a:rPr kumimoji="1" lang="en-US" altLang="zh-CN" dirty="0"/>
              <a:t>() is called in main()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6388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AA13DB-AAE5-354A-90D2-8C1805148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Function prototypes and definitions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7A7C6-7204-7645-A91F-CAC54DFA0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/>
              <a:t>function prototypes normally are put into head files (*.h; *.</a:t>
            </a:r>
            <a:r>
              <a:rPr kumimoji="1" lang="en" altLang="zh-CN" dirty="0" err="1"/>
              <a:t>hpp</a:t>
            </a:r>
            <a:r>
              <a:rPr kumimoji="1" lang="en" altLang="zh-CN" dirty="0"/>
              <a:t>)</a:t>
            </a:r>
          </a:p>
          <a:p>
            <a:pPr marL="0" indent="0">
              <a:buNone/>
            </a:pP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	int 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mul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(int a, int b);</a:t>
            </a:r>
          </a:p>
          <a:p>
            <a:endParaRPr kumimoji="1" lang="en" altLang="zh-CN" dirty="0"/>
          </a:p>
          <a:p>
            <a:r>
              <a:rPr kumimoji="1" lang="en" altLang="zh-CN" dirty="0"/>
              <a:t>function definitions normally are in source files (*.c; *.</a:t>
            </a:r>
            <a:r>
              <a:rPr kumimoji="1" lang="en" altLang="zh-CN" dirty="0" err="1"/>
              <a:t>cpp</a:t>
            </a:r>
            <a:r>
              <a:rPr kumimoji="1" lang="en" altLang="zh-CN" dirty="0"/>
              <a:t>)</a:t>
            </a:r>
          </a:p>
          <a:p>
            <a:pPr marL="685800" lvl="1" indent="0">
              <a:buNone/>
            </a:pP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int 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mul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(int a, int b)</a:t>
            </a:r>
            <a:b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</a:b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{</a:t>
            </a:r>
          </a:p>
          <a:p>
            <a:pPr marL="685800" lvl="1" indent="0">
              <a:buNone/>
            </a:pP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    return a * b;</a:t>
            </a:r>
          </a:p>
          <a:p>
            <a:pPr marL="685800" lvl="1" indent="0">
              <a:buNone/>
            </a:pP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4846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3D8CC-94B6-6646-814B-AB76554C0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Separate the source code into multiple files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85BE35-3D6A-8144-9F88-4460C09FC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92" y="1326995"/>
            <a:ext cx="6717051" cy="5531005"/>
          </a:xfrm>
          <a:ln>
            <a:solidFill>
              <a:schemeClr val="dk1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&lt;iostream&gt;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r>
              <a:rPr lang="en" altLang="zh-CN" dirty="0" err="1">
                <a:solidFill>
                  <a:srgbClr val="A31515"/>
                </a:solidFill>
                <a:latin typeface="Menlo" panose="020B0609030804020204" pitchFamily="49" charset="0"/>
              </a:rPr>
              <a:t>mul.hpp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using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namespace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std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main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   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   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"Pick two integers:"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&gt;&gt;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&gt;&gt;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mul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"The result is 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result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endl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    return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AE2CEAD-6519-454C-B62C-D2B4A6383940}"/>
              </a:ext>
            </a:extLst>
          </p:cNvPr>
          <p:cNvSpPr txBox="1">
            <a:spLocks/>
          </p:cNvSpPr>
          <p:nvPr/>
        </p:nvSpPr>
        <p:spPr>
          <a:xfrm>
            <a:off x="5453743" y="1624804"/>
            <a:ext cx="4898572" cy="1090177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zh-CN" sz="1800" dirty="0">
                <a:solidFill>
                  <a:srgbClr val="AF00DB"/>
                </a:solidFill>
                <a:latin typeface="Menlo" panose="020B0609030804020204" pitchFamily="49" charset="0"/>
              </a:rPr>
              <a:t>#pragma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FF0000"/>
                </a:solidFill>
                <a:latin typeface="Menlo" panose="020B0609030804020204" pitchFamily="49" charset="0"/>
              </a:rPr>
              <a:t>once</a:t>
            </a:r>
            <a:endParaRPr lang="en" altLang="zh-CN" sz="18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 err="1">
                <a:solidFill>
                  <a:srgbClr val="795E26"/>
                </a:solidFill>
                <a:latin typeface="Menlo" panose="020B0609030804020204" pitchFamily="49" charset="0"/>
              </a:rPr>
              <a:t>mul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1C3A5620-DE6F-DE46-8C99-8A7F70D8B125}"/>
              </a:ext>
            </a:extLst>
          </p:cNvPr>
          <p:cNvSpPr txBox="1">
            <a:spLocks/>
          </p:cNvSpPr>
          <p:nvPr/>
        </p:nvSpPr>
        <p:spPr>
          <a:xfrm>
            <a:off x="5453743" y="3241934"/>
            <a:ext cx="4898572" cy="1977239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zh-CN" sz="1800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r>
              <a:rPr lang="en" altLang="zh-CN" sz="1800" dirty="0" err="1">
                <a:solidFill>
                  <a:srgbClr val="A31515"/>
                </a:solidFill>
                <a:latin typeface="Menlo" panose="020B0609030804020204" pitchFamily="49" charset="0"/>
              </a:rPr>
              <a:t>mul.hpp</a:t>
            </a:r>
            <a:r>
              <a:rPr lang="en" altLang="zh-CN" sz="1800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b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 err="1">
                <a:solidFill>
                  <a:srgbClr val="795E26"/>
                </a:solidFill>
                <a:latin typeface="Menlo" panose="020B0609030804020204" pitchFamily="49" charset="0"/>
              </a:rPr>
              <a:t>mul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18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" altLang="zh-CN" sz="1800" dirty="0">
                <a:solidFill>
                  <a:srgbClr val="AF00DB"/>
                </a:solidFill>
                <a:latin typeface="Menlo" panose="020B0609030804020204" pitchFamily="49" charset="0"/>
              </a:rPr>
              <a:t>    return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a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" altLang="zh-CN" sz="1800" dirty="0">
                <a:solidFill>
                  <a:srgbClr val="001080"/>
                </a:solidFill>
                <a:latin typeface="Menlo" panose="020B0609030804020204" pitchFamily="49" charset="0"/>
              </a:rPr>
              <a:t>b</a:t>
            </a: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sz="18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53547A5-B361-054A-92B1-33BFFE215622}"/>
              </a:ext>
            </a:extLst>
          </p:cNvPr>
          <p:cNvSpPr/>
          <p:nvPr/>
        </p:nvSpPr>
        <p:spPr>
          <a:xfrm>
            <a:off x="5453743" y="1204955"/>
            <a:ext cx="116089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mul.hpp</a:t>
            </a:r>
            <a:endParaRPr lang="zh-CN" altLang="en-US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BB176F-760B-7A44-96C2-15F25E625FE4}"/>
              </a:ext>
            </a:extLst>
          </p:cNvPr>
          <p:cNvSpPr/>
          <p:nvPr/>
        </p:nvSpPr>
        <p:spPr>
          <a:xfrm>
            <a:off x="5453742" y="2872148"/>
            <a:ext cx="116089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mul.cpp</a:t>
            </a:r>
            <a:endParaRPr lang="zh-CN" altLang="en-US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EF361A4-11F6-3946-A578-E7794E4291E1}"/>
              </a:ext>
            </a:extLst>
          </p:cNvPr>
          <p:cNvSpPr/>
          <p:nvPr/>
        </p:nvSpPr>
        <p:spPr>
          <a:xfrm>
            <a:off x="336892" y="948534"/>
            <a:ext cx="130035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main.cpp</a:t>
            </a:r>
            <a:endParaRPr lang="zh-CN" altLang="en-US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92821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CBDBF3-0AAD-994A-A67A-A84E45EA8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Compile and link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B121D0B-5A39-844F-B306-23722A5ACCF4}"/>
              </a:ext>
            </a:extLst>
          </p:cNvPr>
          <p:cNvSpPr txBox="1"/>
          <p:nvPr/>
        </p:nvSpPr>
        <p:spPr>
          <a:xfrm>
            <a:off x="674347" y="2319200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Source file</a:t>
            </a:r>
          </a:p>
          <a:p>
            <a:pPr algn="ctr"/>
            <a:r>
              <a:rPr kumimoji="1" lang="en-US" altLang="zh-CN" sz="2400" dirty="0" err="1"/>
              <a:t>main.cpp</a:t>
            </a:r>
            <a:endParaRPr kumimoji="1" lang="zh-CN" altLang="en-US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322819-5662-A840-B47D-F4A644C05458}"/>
              </a:ext>
            </a:extLst>
          </p:cNvPr>
          <p:cNvSpPr txBox="1"/>
          <p:nvPr/>
        </p:nvSpPr>
        <p:spPr>
          <a:xfrm>
            <a:off x="674347" y="3630905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Source file</a:t>
            </a:r>
          </a:p>
          <a:p>
            <a:pPr algn="ctr"/>
            <a:r>
              <a:rPr kumimoji="1" lang="en-US" altLang="zh-CN" sz="2400" dirty="0" err="1"/>
              <a:t>mul.cpp</a:t>
            </a:r>
            <a:endParaRPr kumimoji="1"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966595-910C-D64C-B562-4C6B0C2D0043}"/>
              </a:ext>
            </a:extLst>
          </p:cNvPr>
          <p:cNvSpPr txBox="1"/>
          <p:nvPr/>
        </p:nvSpPr>
        <p:spPr>
          <a:xfrm>
            <a:off x="5281445" y="2319200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Object file</a:t>
            </a:r>
          </a:p>
          <a:p>
            <a:pPr algn="ctr"/>
            <a:r>
              <a:rPr kumimoji="1" lang="en-US" altLang="zh-CN" sz="2400" dirty="0" err="1"/>
              <a:t>main.o</a:t>
            </a:r>
            <a:endParaRPr kumimoji="1" lang="zh-CN" altLang="en-US" sz="2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6754D18-0F43-9041-BA3E-82377FF545EB}"/>
              </a:ext>
            </a:extLst>
          </p:cNvPr>
          <p:cNvSpPr txBox="1"/>
          <p:nvPr/>
        </p:nvSpPr>
        <p:spPr>
          <a:xfrm>
            <a:off x="5281445" y="3627924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Object file</a:t>
            </a:r>
          </a:p>
          <a:p>
            <a:pPr algn="ctr"/>
            <a:r>
              <a:rPr kumimoji="1" lang="en-US" altLang="zh-CN" sz="2400" dirty="0" err="1"/>
              <a:t>mul.o</a:t>
            </a:r>
            <a:endParaRPr kumimoji="1" lang="zh-CN" altLang="en-US" sz="2400" dirty="0"/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B445B9DA-FAC0-634A-ACD3-DD12413537FE}"/>
              </a:ext>
            </a:extLst>
          </p:cNvPr>
          <p:cNvCxnSpPr>
            <a:stCxn id="4" idx="3"/>
            <a:endCxn id="7" idx="1"/>
          </p:cNvCxnSpPr>
          <p:nvPr/>
        </p:nvCxnSpPr>
        <p:spPr>
          <a:xfrm>
            <a:off x="2498269" y="2734699"/>
            <a:ext cx="278317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C00958DF-5649-DA46-9E6B-F13032D8B174}"/>
              </a:ext>
            </a:extLst>
          </p:cNvPr>
          <p:cNvSpPr txBox="1"/>
          <p:nvPr/>
        </p:nvSpPr>
        <p:spPr>
          <a:xfrm>
            <a:off x="2498269" y="2273033"/>
            <a:ext cx="278317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solidFill>
                  <a:srgbClr val="0000CC"/>
                </a:solidFill>
                <a:latin typeface="Courier" pitchFamily="2" charset="0"/>
              </a:rPr>
              <a:t>g++ -c </a:t>
            </a:r>
            <a:r>
              <a:rPr kumimoji="1" lang="en-US" altLang="zh-CN" sz="2000" dirty="0" err="1">
                <a:solidFill>
                  <a:srgbClr val="0000CC"/>
                </a:solidFill>
                <a:latin typeface="Courier" pitchFamily="2" charset="0"/>
              </a:rPr>
              <a:t>main.cpp</a:t>
            </a:r>
            <a:endParaRPr kumimoji="1" lang="zh-CN" altLang="en-US" sz="2000" dirty="0">
              <a:solidFill>
                <a:srgbClr val="0000CC"/>
              </a:solidFill>
              <a:latin typeface="Courier" pitchFamily="2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C82A3C9-12EC-4149-9712-CB8770546EE2}"/>
              </a:ext>
            </a:extLst>
          </p:cNvPr>
          <p:cNvSpPr txBox="1"/>
          <p:nvPr/>
        </p:nvSpPr>
        <p:spPr>
          <a:xfrm>
            <a:off x="2498268" y="3627924"/>
            <a:ext cx="278317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solidFill>
                  <a:srgbClr val="0000CC"/>
                </a:solidFill>
                <a:latin typeface="Courier" pitchFamily="2" charset="0"/>
              </a:rPr>
              <a:t>g++ -c </a:t>
            </a:r>
            <a:r>
              <a:rPr kumimoji="1" lang="en-US" altLang="zh-CN" sz="2000" dirty="0" err="1">
                <a:solidFill>
                  <a:srgbClr val="0000CC"/>
                </a:solidFill>
                <a:latin typeface="Courier" pitchFamily="2" charset="0"/>
              </a:rPr>
              <a:t>mul.cpp</a:t>
            </a:r>
            <a:endParaRPr kumimoji="1" lang="zh-CN" altLang="en-US" sz="2000" dirty="0">
              <a:solidFill>
                <a:srgbClr val="0000CC"/>
              </a:solidFill>
              <a:latin typeface="Courier" pitchFamily="2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20948B03-E2D9-CD4F-9E72-0513042E67C3}"/>
              </a:ext>
            </a:extLst>
          </p:cNvPr>
          <p:cNvCxnSpPr/>
          <p:nvPr/>
        </p:nvCxnSpPr>
        <p:spPr>
          <a:xfrm>
            <a:off x="2498268" y="4057633"/>
            <a:ext cx="278317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右中括号 13">
            <a:extLst>
              <a:ext uri="{FF2B5EF4-FFF2-40B4-BE49-F238E27FC236}">
                <a16:creationId xmlns:a16="http://schemas.microsoft.com/office/drawing/2014/main" id="{A1A5FB3D-8309-714C-A36F-DD72E7E6B816}"/>
              </a:ext>
            </a:extLst>
          </p:cNvPr>
          <p:cNvSpPr/>
          <p:nvPr/>
        </p:nvSpPr>
        <p:spPr>
          <a:xfrm>
            <a:off x="7105367" y="2673143"/>
            <a:ext cx="242489" cy="1154836"/>
          </a:xfrm>
          <a:prstGeom prst="righ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1BED6F-09BC-414A-B0BF-E030F69360F4}"/>
              </a:ext>
            </a:extLst>
          </p:cNvPr>
          <p:cNvSpPr txBox="1"/>
          <p:nvPr/>
        </p:nvSpPr>
        <p:spPr>
          <a:xfrm>
            <a:off x="9723945" y="2817558"/>
            <a:ext cx="2027181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Executable file</a:t>
            </a:r>
          </a:p>
          <a:p>
            <a:pPr algn="ctr"/>
            <a:r>
              <a:rPr kumimoji="1" lang="en-US" altLang="zh-CN" sz="2400" dirty="0" err="1"/>
              <a:t>mul</a:t>
            </a:r>
            <a:endParaRPr kumimoji="1" lang="zh-CN" altLang="en-US" sz="2400" dirty="0"/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0E91D10B-A82A-7548-8BC8-159AD627EF6D}"/>
              </a:ext>
            </a:extLst>
          </p:cNvPr>
          <p:cNvCxnSpPr>
            <a:cxnSpLocks/>
            <a:stCxn id="14" idx="2"/>
            <a:endCxn id="15" idx="1"/>
          </p:cNvCxnSpPr>
          <p:nvPr/>
        </p:nvCxnSpPr>
        <p:spPr>
          <a:xfrm flipV="1">
            <a:off x="7347856" y="3233057"/>
            <a:ext cx="2376089" cy="17504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CF3B856D-5399-6549-9205-BFDA84C1AEB4}"/>
              </a:ext>
            </a:extLst>
          </p:cNvPr>
          <p:cNvSpPr txBox="1"/>
          <p:nvPr/>
        </p:nvSpPr>
        <p:spPr>
          <a:xfrm>
            <a:off x="7347856" y="2319200"/>
            <a:ext cx="436460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solidFill>
                  <a:srgbClr val="0000CC"/>
                </a:solidFill>
                <a:latin typeface="Courier" pitchFamily="2" charset="0"/>
              </a:rPr>
              <a:t>g++ </a:t>
            </a:r>
            <a:r>
              <a:rPr kumimoji="1" lang="en-US" altLang="zh-CN" sz="2000" dirty="0" err="1">
                <a:solidFill>
                  <a:srgbClr val="0000CC"/>
                </a:solidFill>
                <a:latin typeface="Courier" pitchFamily="2" charset="0"/>
              </a:rPr>
              <a:t>main.o</a:t>
            </a:r>
            <a:r>
              <a:rPr kumimoji="1" lang="en-US" altLang="zh-CN" sz="2000" dirty="0">
                <a:solidFill>
                  <a:srgbClr val="0000CC"/>
                </a:solidFill>
                <a:latin typeface="Courier" pitchFamily="2" charset="0"/>
              </a:rPr>
              <a:t> </a:t>
            </a:r>
            <a:r>
              <a:rPr kumimoji="1" lang="en-US" altLang="zh-CN" sz="2000" dirty="0" err="1">
                <a:solidFill>
                  <a:srgbClr val="0000CC"/>
                </a:solidFill>
                <a:latin typeface="Courier" pitchFamily="2" charset="0"/>
              </a:rPr>
              <a:t>mul.o</a:t>
            </a:r>
            <a:r>
              <a:rPr kumimoji="1" lang="en-US" altLang="zh-CN" sz="2000" dirty="0">
                <a:solidFill>
                  <a:srgbClr val="0000CC"/>
                </a:solidFill>
                <a:latin typeface="Courier" pitchFamily="2" charset="0"/>
              </a:rPr>
              <a:t> -o </a:t>
            </a:r>
            <a:r>
              <a:rPr kumimoji="1" lang="en-US" altLang="zh-CN" sz="2000" dirty="0" err="1">
                <a:solidFill>
                  <a:srgbClr val="0000CC"/>
                </a:solidFill>
                <a:latin typeface="Courier" pitchFamily="2" charset="0"/>
              </a:rPr>
              <a:t>mul</a:t>
            </a:r>
            <a:endParaRPr kumimoji="1" lang="zh-CN" altLang="en-US" sz="2000" dirty="0">
              <a:solidFill>
                <a:srgbClr val="0000CC"/>
              </a:solidFill>
              <a:latin typeface="Courier" pitchFamily="2" charset="0"/>
            </a:endParaRPr>
          </a:p>
        </p:txBody>
      </p:sp>
      <p:sp>
        <p:nvSpPr>
          <p:cNvPr id="21" name="下箭头标注 20">
            <a:extLst>
              <a:ext uri="{FF2B5EF4-FFF2-40B4-BE49-F238E27FC236}">
                <a16:creationId xmlns:a16="http://schemas.microsoft.com/office/drawing/2014/main" id="{F2C682FD-0CE1-D54C-B43D-FF32D9802B1C}"/>
              </a:ext>
            </a:extLst>
          </p:cNvPr>
          <p:cNvSpPr/>
          <p:nvPr/>
        </p:nvSpPr>
        <p:spPr>
          <a:xfrm>
            <a:off x="3059821" y="1266028"/>
            <a:ext cx="1660068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</a:rPr>
              <a:t>Compile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2" name="下箭头标注 21">
            <a:extLst>
              <a:ext uri="{FF2B5EF4-FFF2-40B4-BE49-F238E27FC236}">
                <a16:creationId xmlns:a16="http://schemas.microsoft.com/office/drawing/2014/main" id="{22C2EED3-C25E-5345-8782-FBF0AFE32391}"/>
              </a:ext>
            </a:extLst>
          </p:cNvPr>
          <p:cNvSpPr/>
          <p:nvPr/>
        </p:nvSpPr>
        <p:spPr>
          <a:xfrm>
            <a:off x="7987773" y="1282294"/>
            <a:ext cx="1660068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</a:rPr>
              <a:t>Link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089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B1B20C-350F-4749-852D-47B665FBE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Compilation errors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10AF37-BEAB-534F-9D3A-AB6DB45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1529" y="1326995"/>
            <a:ext cx="4860471" cy="1922391"/>
          </a:xfrm>
        </p:spPr>
        <p:txBody>
          <a:bodyPr/>
          <a:lstStyle/>
          <a:p>
            <a:r>
              <a:rPr kumimoji="1" lang="en-US" altLang="zh-CN" dirty="0"/>
              <a:t>Normally caused by grammar error</a:t>
            </a:r>
          </a:p>
          <a:p>
            <a:r>
              <a:rPr kumimoji="1" lang="en-US" altLang="zh-CN" dirty="0"/>
              <a:t>Please check the source code!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9B6DC4-B945-6E43-9D30-E90AC0108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29" y="1259134"/>
            <a:ext cx="7075714" cy="55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80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74DB6B-A811-8B44-A1B9-97FF6D068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22" y="1950881"/>
            <a:ext cx="7251700" cy="466180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1935964-242E-4D48-BA08-6E7DCAB35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Link errors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BF8A29-47C7-4244-9E59-B27AC499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1" y="1326995"/>
            <a:ext cx="6193407" cy="3457276"/>
          </a:xfrm>
        </p:spPr>
        <p:txBody>
          <a:bodyPr/>
          <a:lstStyle/>
          <a:p>
            <a:r>
              <a:rPr kumimoji="1" lang="en-US" altLang="zh-CN" dirty="0"/>
              <a:t>"Symbol not found”</a:t>
            </a:r>
          </a:p>
          <a:p>
            <a:r>
              <a:rPr kumimoji="1" lang="en-US" altLang="zh-CN" dirty="0"/>
              <a:t>Function </a:t>
            </a:r>
            <a:r>
              <a:rPr kumimoji="1" lang="en-US" altLang="zh-CN" dirty="0" err="1"/>
              <a:t>mul</a:t>
            </a:r>
            <a:r>
              <a:rPr kumimoji="1" lang="en-US" altLang="zh-CN" dirty="0"/>
              <a:t>() is misspelled to </a:t>
            </a:r>
            <a:r>
              <a:rPr kumimoji="1" lang="en-US" altLang="zh-CN" dirty="0" err="1"/>
              <a:t>Mul</a:t>
            </a:r>
            <a:r>
              <a:rPr kumimoji="1" lang="en-US" altLang="zh-CN" dirty="0"/>
              <a:t>()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04615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5F823-4C66-064F-94CD-670AFB490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Runtime errors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2EBF5D-1494-C947-A0D5-84222895E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9300" y="1326995"/>
            <a:ext cx="6062778" cy="4849968"/>
          </a:xfrm>
        </p:spPr>
        <p:txBody>
          <a:bodyPr/>
          <a:lstStyle/>
          <a:p>
            <a:r>
              <a:rPr kumimoji="1" lang="en-US" altLang="zh-CN" dirty="0"/>
              <a:t>The source code can be successfully compiled and linked. </a:t>
            </a:r>
          </a:p>
          <a:p>
            <a:r>
              <a:rPr kumimoji="1" lang="en-US" altLang="zh-CN" dirty="0"/>
              <a:t>The floating point exception (divided by 0) will kill the program.</a:t>
            </a:r>
          </a:p>
          <a:p>
            <a:r>
              <a:rPr kumimoji="1" lang="en-US" altLang="zh-CN" dirty="0"/>
              <a:t>It is a typical runtime error.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762F5B-C6A3-1041-9536-5179B47CB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36" y="1326995"/>
            <a:ext cx="51943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05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791BCD2-F5D4-4949-9ABD-746AFE43B3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Preprocessor and Macros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94E7382-B00D-EE42-B437-3E5B8B264E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96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0DF2C-C63F-0D46-BD3C-5CC41125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Preprocessor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BF8236-1931-F64D-A47E-35FF1C5CE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2542" y="264221"/>
            <a:ext cx="5063767" cy="4849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#include &lt;iostream&gt;</a:t>
            </a:r>
          </a:p>
          <a:p>
            <a:pPr marL="0" indent="0">
              <a:buNone/>
            </a:pPr>
            <a:endParaRPr kumimoji="1" lang="en-US" altLang="zh-CN" sz="2400" dirty="0">
              <a:solidFill>
                <a:schemeClr val="accent6">
                  <a:lumMod val="75000"/>
                </a:schemeClr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#define PI 3.1415926535</a:t>
            </a:r>
          </a:p>
          <a:p>
            <a:pPr marL="0" indent="0">
              <a:buNone/>
            </a:pPr>
            <a:endParaRPr kumimoji="1" lang="en-US" altLang="zh-CN" sz="2400" dirty="0">
              <a:solidFill>
                <a:schemeClr val="accent6">
                  <a:lumMod val="75000"/>
                </a:schemeClr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#if defined(_OPENMP)</a:t>
            </a:r>
          </a:p>
          <a:p>
            <a:pPr marL="0" indent="0">
              <a:buNone/>
            </a:pP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#include &lt;</a:t>
            </a:r>
            <a:r>
              <a:rPr kumimoji="1" lang="en-US" altLang="zh-CN" sz="2400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omp.h</a:t>
            </a: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&gt;</a:t>
            </a:r>
          </a:p>
          <a:p>
            <a:pPr marL="0" indent="0">
              <a:buNone/>
            </a:pPr>
            <a:r>
              <a:rPr kumimoji="1" lang="en-US" altLang="zh-CN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#endif</a:t>
            </a:r>
            <a:endParaRPr kumimoji="1" lang="zh-CN" altLang="en-US" sz="2400" dirty="0">
              <a:solidFill>
                <a:schemeClr val="accent6">
                  <a:lumMod val="75000"/>
                </a:schemeClr>
              </a:solidFill>
              <a:latin typeface="Courier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776801E-66FC-5242-9CDD-C68D78933EE4}"/>
              </a:ext>
            </a:extLst>
          </p:cNvPr>
          <p:cNvSpPr/>
          <p:nvPr/>
        </p:nvSpPr>
        <p:spPr>
          <a:xfrm>
            <a:off x="734787" y="1351508"/>
            <a:ext cx="654775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/>
              <a:t>The preprocessor is executed before the compilation.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/>
              <a:t>Preprocessing directives begin with a # character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/>
              <a:t>Each directive occupies one 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/>
              <a:t>preprocessing instruction</a:t>
            </a:r>
            <a:r>
              <a:rPr lang="en" altLang="zh-CN" sz="2800" dirty="0"/>
              <a:t> </a:t>
            </a:r>
            <a:r>
              <a:rPr lang="en" altLang="zh-CN" sz="2400" dirty="0">
                <a:latin typeface="Courier" pitchFamily="2" charset="0"/>
              </a:rPr>
              <a:t>(define, </a:t>
            </a:r>
            <a:r>
              <a:rPr lang="en" altLang="zh-CN" sz="2400" dirty="0" err="1">
                <a:latin typeface="Courier" pitchFamily="2" charset="0"/>
              </a:rPr>
              <a:t>undef</a:t>
            </a:r>
            <a:r>
              <a:rPr lang="en" altLang="zh-CN" sz="2400" dirty="0">
                <a:latin typeface="Courier" pitchFamily="2" charset="0"/>
              </a:rPr>
              <a:t>, include, if, ifdef, </a:t>
            </a:r>
            <a:r>
              <a:rPr lang="en" altLang="zh-CN" sz="2400" dirty="0" err="1">
                <a:latin typeface="Courier" pitchFamily="2" charset="0"/>
              </a:rPr>
              <a:t>ifndef</a:t>
            </a:r>
            <a:r>
              <a:rPr lang="en" altLang="zh-CN" sz="2400" dirty="0">
                <a:latin typeface="Courier" pitchFamily="2" charset="0"/>
              </a:rPr>
              <a:t>, else, </a:t>
            </a:r>
            <a:r>
              <a:rPr lang="en" altLang="zh-CN" sz="2400" dirty="0" err="1">
                <a:latin typeface="Courier" pitchFamily="2" charset="0"/>
              </a:rPr>
              <a:t>elif</a:t>
            </a:r>
            <a:r>
              <a:rPr lang="en" altLang="zh-CN" sz="2400" dirty="0">
                <a:latin typeface="Courier" pitchFamily="2" charset="0"/>
              </a:rPr>
              <a:t>, endif, line, error, pragma)</a:t>
            </a:r>
            <a:endParaRPr lang="zh-CN" altLang="en-US" sz="24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774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D3DBF-3CD1-F442-BDEE-2F9520559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My Open Source Project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EA66A2-B70C-D04E-8CBF-0CD4F3ED2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EDA28F-1CB8-B64E-B10B-F2CFAB7D5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42" y="1326995"/>
            <a:ext cx="8414189" cy="5531005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180D111-DBDF-4840-9B0F-80BA44F18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429" y="90031"/>
            <a:ext cx="2304081" cy="23040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46557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799AAD-34DE-3940-88F1-51527780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Courier" pitchFamily="2" charset="0"/>
              </a:rPr>
              <a:t>include</a:t>
            </a:r>
            <a:r>
              <a:rPr kumimoji="1" lang="en-US" altLang="zh-CN" dirty="0"/>
              <a:t> directive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6BC368-79D2-844C-AAEB-80A1FF6C737A}"/>
              </a:ext>
            </a:extLst>
          </p:cNvPr>
          <p:cNvSpPr txBox="1"/>
          <p:nvPr/>
        </p:nvSpPr>
        <p:spPr>
          <a:xfrm>
            <a:off x="299921" y="2734697"/>
            <a:ext cx="4059808" cy="1631216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urier" pitchFamily="2" charset="0"/>
              </a:rPr>
              <a:t>#include "</a:t>
            </a:r>
            <a:r>
              <a:rPr kumimoji="1" lang="en-US" altLang="zh-CN" sz="2000" dirty="0" err="1">
                <a:latin typeface="Courier" pitchFamily="2" charset="0"/>
              </a:rPr>
              <a:t>mul.hpp</a:t>
            </a:r>
            <a:r>
              <a:rPr kumimoji="1" lang="en-US" altLang="zh-CN" sz="2000" dirty="0">
                <a:latin typeface="Courier" pitchFamily="2" charset="0"/>
              </a:rPr>
              <a:t>"</a:t>
            </a:r>
          </a:p>
          <a:p>
            <a:r>
              <a:rPr kumimoji="1" lang="en-US" altLang="zh-CN" sz="2000" dirty="0">
                <a:latin typeface="Courier" pitchFamily="2" charset="0"/>
              </a:rPr>
              <a:t>int main()</a:t>
            </a:r>
          </a:p>
          <a:p>
            <a:r>
              <a:rPr kumimoji="1" lang="en-US" altLang="zh-CN" sz="2000" dirty="0">
                <a:latin typeface="Courier" pitchFamily="2" charset="0"/>
              </a:rPr>
              <a:t>{</a:t>
            </a:r>
          </a:p>
          <a:p>
            <a:r>
              <a:rPr kumimoji="1" lang="en-US" altLang="zh-CN" sz="2000" dirty="0">
                <a:latin typeface="Courier" pitchFamily="2" charset="0"/>
              </a:rPr>
              <a:t>    //</a:t>
            </a:r>
          </a:p>
          <a:p>
            <a:r>
              <a:rPr kumimoji="1" lang="en-US" altLang="zh-CN" sz="2000" dirty="0">
                <a:latin typeface="Courier" pitchFamily="2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9B2A31-7C26-4E44-AFE3-A3B7C9DC86B9}"/>
              </a:ext>
            </a:extLst>
          </p:cNvPr>
          <p:cNvSpPr txBox="1"/>
          <p:nvPr/>
        </p:nvSpPr>
        <p:spPr>
          <a:xfrm>
            <a:off x="10068568" y="3209444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Binary object file</a:t>
            </a:r>
          </a:p>
        </p:txBody>
      </p:sp>
      <p:sp>
        <p:nvSpPr>
          <p:cNvPr id="6" name="下箭头标注 5">
            <a:extLst>
              <a:ext uri="{FF2B5EF4-FFF2-40B4-BE49-F238E27FC236}">
                <a16:creationId xmlns:a16="http://schemas.microsoft.com/office/drawing/2014/main" id="{415F8156-D985-494C-951A-ACC1FAC4EE20}"/>
              </a:ext>
            </a:extLst>
          </p:cNvPr>
          <p:cNvSpPr/>
          <p:nvPr/>
        </p:nvSpPr>
        <p:spPr>
          <a:xfrm>
            <a:off x="8811113" y="1657545"/>
            <a:ext cx="1660068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>
                <a:solidFill>
                  <a:srgbClr val="FF0000"/>
                </a:solidFill>
              </a:rPr>
              <a:t>Compile</a:t>
            </a:r>
            <a:endParaRPr kumimoji="1"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下箭头标注 6">
            <a:extLst>
              <a:ext uri="{FF2B5EF4-FFF2-40B4-BE49-F238E27FC236}">
                <a16:creationId xmlns:a16="http://schemas.microsoft.com/office/drawing/2014/main" id="{EA3798C6-083D-5A4D-B286-AB258B3FA871}"/>
              </a:ext>
            </a:extLst>
          </p:cNvPr>
          <p:cNvSpPr/>
          <p:nvPr/>
        </p:nvSpPr>
        <p:spPr>
          <a:xfrm>
            <a:off x="3878892" y="1457490"/>
            <a:ext cx="1776080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solidFill>
                  <a:srgbClr val="FF0000"/>
                </a:solidFill>
              </a:rPr>
              <a:t>Preprocess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255E7B3-A2D7-1D47-B968-3E274E0776D7}"/>
              </a:ext>
            </a:extLst>
          </p:cNvPr>
          <p:cNvSpPr/>
          <p:nvPr/>
        </p:nvSpPr>
        <p:spPr>
          <a:xfrm>
            <a:off x="298500" y="2319200"/>
            <a:ext cx="1415772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sz="2000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main.cpp</a:t>
            </a:r>
            <a:endParaRPr lang="zh-CN" altLang="en-US" sz="2000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F001C5-CD65-474F-8D47-E542D220A9F3}"/>
              </a:ext>
            </a:extLst>
          </p:cNvPr>
          <p:cNvSpPr txBox="1"/>
          <p:nvPr/>
        </p:nvSpPr>
        <p:spPr>
          <a:xfrm>
            <a:off x="5174136" y="2719310"/>
            <a:ext cx="4059808" cy="1631216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urier" pitchFamily="2" charset="0"/>
              </a:rPr>
              <a:t>int </a:t>
            </a:r>
            <a:r>
              <a:rPr kumimoji="1" lang="en-US" altLang="zh-CN" sz="2000" dirty="0" err="1">
                <a:latin typeface="Courier" pitchFamily="2" charset="0"/>
              </a:rPr>
              <a:t>mul</a:t>
            </a:r>
            <a:r>
              <a:rPr kumimoji="1" lang="en-US" altLang="zh-CN" sz="2000" dirty="0">
                <a:latin typeface="Courier" pitchFamily="2" charset="0"/>
              </a:rPr>
              <a:t>(int a, int b);</a:t>
            </a:r>
          </a:p>
          <a:p>
            <a:r>
              <a:rPr kumimoji="1" lang="en-US" altLang="zh-CN" sz="2000" dirty="0">
                <a:latin typeface="Courier" pitchFamily="2" charset="0"/>
              </a:rPr>
              <a:t>int main()</a:t>
            </a:r>
          </a:p>
          <a:p>
            <a:r>
              <a:rPr kumimoji="1" lang="en-US" altLang="zh-CN" sz="2000" dirty="0">
                <a:latin typeface="Courier" pitchFamily="2" charset="0"/>
              </a:rPr>
              <a:t>{</a:t>
            </a:r>
          </a:p>
          <a:p>
            <a:r>
              <a:rPr kumimoji="1" lang="en-US" altLang="zh-CN" sz="2000" dirty="0">
                <a:latin typeface="Courier" pitchFamily="2" charset="0"/>
              </a:rPr>
              <a:t>    //</a:t>
            </a:r>
          </a:p>
          <a:p>
            <a:r>
              <a:rPr kumimoji="1" lang="en-US" altLang="zh-CN" sz="2000" dirty="0">
                <a:latin typeface="Courier" pitchFamily="2" charset="0"/>
              </a:rPr>
              <a:t>}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6140897-AE99-7942-B0EF-FA4AAC21AECE}"/>
              </a:ext>
            </a:extLst>
          </p:cNvPr>
          <p:cNvSpPr/>
          <p:nvPr/>
        </p:nvSpPr>
        <p:spPr>
          <a:xfrm>
            <a:off x="10068568" y="2809334"/>
            <a:ext cx="1107996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sz="2000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main.o</a:t>
            </a:r>
            <a:endParaRPr lang="zh-CN" altLang="en-US" sz="2000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A6D90031-5847-764D-8DA4-B83BCBFBA0B6}"/>
              </a:ext>
            </a:extLst>
          </p:cNvPr>
          <p:cNvSpPr/>
          <p:nvPr/>
        </p:nvSpPr>
        <p:spPr>
          <a:xfrm>
            <a:off x="4359729" y="3329216"/>
            <a:ext cx="814407" cy="39188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CFAAF00C-DDFE-A843-91CB-3956B8056F9F}"/>
              </a:ext>
            </a:extLst>
          </p:cNvPr>
          <p:cNvSpPr/>
          <p:nvPr/>
        </p:nvSpPr>
        <p:spPr>
          <a:xfrm>
            <a:off x="9233944" y="3429000"/>
            <a:ext cx="814407" cy="39188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74036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799AAD-34DE-3940-88F1-51527780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Macros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6BC368-79D2-844C-AAEB-80A1FF6C737A}"/>
              </a:ext>
            </a:extLst>
          </p:cNvPr>
          <p:cNvSpPr txBox="1"/>
          <p:nvPr/>
        </p:nvSpPr>
        <p:spPr>
          <a:xfrm>
            <a:off x="299921" y="2734697"/>
            <a:ext cx="4059808" cy="1631216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urier" pitchFamily="2" charset="0"/>
              </a:rPr>
              <a:t>#define PI 3.14</a:t>
            </a:r>
          </a:p>
          <a:p>
            <a:r>
              <a:rPr kumimoji="1" lang="en-US" altLang="zh-CN" sz="2000" dirty="0">
                <a:latin typeface="Courier" pitchFamily="2" charset="0"/>
              </a:rPr>
              <a:t>double </a:t>
            </a:r>
            <a:r>
              <a:rPr kumimoji="1" lang="en-US" altLang="zh-CN" sz="2000" dirty="0" err="1">
                <a:latin typeface="Courier" pitchFamily="2" charset="0"/>
              </a:rPr>
              <a:t>len</a:t>
            </a:r>
            <a:r>
              <a:rPr kumimoji="1" lang="en-US" altLang="zh-CN" sz="2000" dirty="0">
                <a:latin typeface="Courier" pitchFamily="2" charset="0"/>
              </a:rPr>
              <a:t>(double r)</a:t>
            </a:r>
          </a:p>
          <a:p>
            <a:r>
              <a:rPr kumimoji="1" lang="en-US" altLang="zh-CN" sz="2000" dirty="0">
                <a:latin typeface="Courier" pitchFamily="2" charset="0"/>
              </a:rPr>
              <a:t>{</a:t>
            </a:r>
          </a:p>
          <a:p>
            <a:r>
              <a:rPr kumimoji="1" lang="en-US" altLang="zh-CN" sz="2000" dirty="0">
                <a:latin typeface="Courier" pitchFamily="2" charset="0"/>
              </a:rPr>
              <a:t>    return 2.0 * PI * r;</a:t>
            </a:r>
          </a:p>
          <a:p>
            <a:r>
              <a:rPr kumimoji="1" lang="en-US" altLang="zh-CN" sz="2000" dirty="0">
                <a:latin typeface="Courier" pitchFamily="2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9B2A31-7C26-4E44-AFE3-A3B7C9DC86B9}"/>
              </a:ext>
            </a:extLst>
          </p:cNvPr>
          <p:cNvSpPr txBox="1"/>
          <p:nvPr/>
        </p:nvSpPr>
        <p:spPr>
          <a:xfrm>
            <a:off x="10068568" y="3209444"/>
            <a:ext cx="1823922" cy="830997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/>
              <a:t>Binary object file</a:t>
            </a:r>
          </a:p>
        </p:txBody>
      </p:sp>
      <p:sp>
        <p:nvSpPr>
          <p:cNvPr id="6" name="下箭头标注 5">
            <a:extLst>
              <a:ext uri="{FF2B5EF4-FFF2-40B4-BE49-F238E27FC236}">
                <a16:creationId xmlns:a16="http://schemas.microsoft.com/office/drawing/2014/main" id="{415F8156-D985-494C-951A-ACC1FAC4EE20}"/>
              </a:ext>
            </a:extLst>
          </p:cNvPr>
          <p:cNvSpPr/>
          <p:nvPr/>
        </p:nvSpPr>
        <p:spPr>
          <a:xfrm>
            <a:off x="8811113" y="1657545"/>
            <a:ext cx="1660068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>
                <a:solidFill>
                  <a:srgbClr val="FF0000"/>
                </a:solidFill>
              </a:rPr>
              <a:t>Compile</a:t>
            </a:r>
            <a:endParaRPr kumimoji="1"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下箭头标注 6">
            <a:extLst>
              <a:ext uri="{FF2B5EF4-FFF2-40B4-BE49-F238E27FC236}">
                <a16:creationId xmlns:a16="http://schemas.microsoft.com/office/drawing/2014/main" id="{EA3798C6-083D-5A4D-B286-AB258B3FA871}"/>
              </a:ext>
            </a:extLst>
          </p:cNvPr>
          <p:cNvSpPr/>
          <p:nvPr/>
        </p:nvSpPr>
        <p:spPr>
          <a:xfrm>
            <a:off x="3878892" y="1457490"/>
            <a:ext cx="1776080" cy="992205"/>
          </a:xfrm>
          <a:prstGeom prst="downArrow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solidFill>
                  <a:srgbClr val="FF0000"/>
                </a:solidFill>
              </a:rPr>
              <a:t>Preprocess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255E7B3-A2D7-1D47-B968-3E274E0776D7}"/>
              </a:ext>
            </a:extLst>
          </p:cNvPr>
          <p:cNvSpPr/>
          <p:nvPr/>
        </p:nvSpPr>
        <p:spPr>
          <a:xfrm>
            <a:off x="298500" y="2319200"/>
            <a:ext cx="1723549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sz="2000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circle.cpp</a:t>
            </a:r>
            <a:endParaRPr lang="zh-CN" altLang="en-US" sz="2000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F001C5-CD65-474F-8D47-E542D220A9F3}"/>
              </a:ext>
            </a:extLst>
          </p:cNvPr>
          <p:cNvSpPr txBox="1"/>
          <p:nvPr/>
        </p:nvSpPr>
        <p:spPr>
          <a:xfrm>
            <a:off x="5174136" y="2719310"/>
            <a:ext cx="4059808" cy="1631216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endParaRPr kumimoji="1" lang="en-US" altLang="zh-CN" sz="2000" dirty="0">
              <a:latin typeface="Courier" pitchFamily="2" charset="0"/>
            </a:endParaRPr>
          </a:p>
          <a:p>
            <a:r>
              <a:rPr kumimoji="1" lang="en-US" altLang="zh-CN" sz="2000" dirty="0">
                <a:latin typeface="Courier" pitchFamily="2" charset="0"/>
              </a:rPr>
              <a:t>double </a:t>
            </a:r>
            <a:r>
              <a:rPr kumimoji="1" lang="en-US" altLang="zh-CN" sz="2000" dirty="0" err="1">
                <a:latin typeface="Courier" pitchFamily="2" charset="0"/>
              </a:rPr>
              <a:t>len</a:t>
            </a:r>
            <a:r>
              <a:rPr kumimoji="1" lang="en-US" altLang="zh-CN" sz="2000" dirty="0">
                <a:latin typeface="Courier" pitchFamily="2" charset="0"/>
              </a:rPr>
              <a:t>(double r)</a:t>
            </a:r>
          </a:p>
          <a:p>
            <a:r>
              <a:rPr kumimoji="1" lang="en-US" altLang="zh-CN" sz="2000" dirty="0">
                <a:latin typeface="Courier" pitchFamily="2" charset="0"/>
              </a:rPr>
              <a:t>{</a:t>
            </a:r>
          </a:p>
          <a:p>
            <a:r>
              <a:rPr kumimoji="1" lang="en-US" altLang="zh-CN" sz="2000" dirty="0">
                <a:latin typeface="Courier" pitchFamily="2" charset="0"/>
              </a:rPr>
              <a:t>    return 2.0 * 3.14 * r;</a:t>
            </a:r>
          </a:p>
          <a:p>
            <a:r>
              <a:rPr kumimoji="1" lang="en-US" altLang="zh-CN" sz="2000" dirty="0">
                <a:latin typeface="Courier" pitchFamily="2" charset="0"/>
              </a:rPr>
              <a:t>}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6140897-AE99-7942-B0EF-FA4AAC21AECE}"/>
              </a:ext>
            </a:extLst>
          </p:cNvPr>
          <p:cNvSpPr/>
          <p:nvPr/>
        </p:nvSpPr>
        <p:spPr>
          <a:xfrm>
            <a:off x="10068568" y="2809334"/>
            <a:ext cx="1415772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sz="2000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circle</a:t>
            </a:r>
            <a:r>
              <a:rPr lang="en" altLang="zh-CN" sz="2000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.o</a:t>
            </a:r>
            <a:endParaRPr lang="zh-CN" altLang="en-US" sz="2000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A6D90031-5847-764D-8DA4-B83BCBFBA0B6}"/>
              </a:ext>
            </a:extLst>
          </p:cNvPr>
          <p:cNvSpPr/>
          <p:nvPr/>
        </p:nvSpPr>
        <p:spPr>
          <a:xfrm>
            <a:off x="4359729" y="3329216"/>
            <a:ext cx="814407" cy="39188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CFAAF00C-DDFE-A843-91CB-3956B8056F9F}"/>
              </a:ext>
            </a:extLst>
          </p:cNvPr>
          <p:cNvSpPr/>
          <p:nvPr/>
        </p:nvSpPr>
        <p:spPr>
          <a:xfrm>
            <a:off x="9233944" y="3429000"/>
            <a:ext cx="814407" cy="39188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5256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6DFC59D-CB81-9D47-8643-1B126B0D7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300" y="1599922"/>
            <a:ext cx="9677400" cy="2387600"/>
          </a:xfrm>
        </p:spPr>
        <p:txBody>
          <a:bodyPr/>
          <a:lstStyle/>
          <a:p>
            <a:r>
              <a:rPr lang="en-US" altLang="zh-CN" dirty="0"/>
              <a:t>Simple Output and Input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B59C0BB-5454-F848-B371-DC0C229E5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336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0A5EAE-CB45-2D47-A93A-EB6D9E1A2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C++ Style Output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70EE50-8350-CB4F-887A-733392675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11053879" cy="5156102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What is </a:t>
            </a:r>
            <a:r>
              <a:rPr kumimoji="1" lang="en-US" altLang="zh-CN" dirty="0" err="1"/>
              <a:t>cout</a:t>
            </a:r>
            <a:r>
              <a:rPr kumimoji="1" lang="en-US" altLang="zh-CN" dirty="0"/>
              <a:t>?</a:t>
            </a:r>
          </a:p>
          <a:p>
            <a:pPr marL="0" indent="0">
              <a:buNone/>
            </a:pPr>
            <a:r>
              <a:rPr kumimoji="1" lang="en" altLang="zh-CN" dirty="0"/>
              <a:t>	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std::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ostream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 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cout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;</a:t>
            </a:r>
          </a:p>
          <a:p>
            <a:r>
              <a:rPr kumimoji="1" lang="en" altLang="zh-CN" dirty="0" err="1"/>
              <a:t>cout</a:t>
            </a:r>
            <a:r>
              <a:rPr kumimoji="1" lang="en" altLang="zh-CN" dirty="0"/>
              <a:t> is an object of data type </a:t>
            </a:r>
            <a:r>
              <a:rPr kumimoji="1" lang="en" altLang="zh-CN" dirty="0" err="1"/>
              <a:t>ostream</a:t>
            </a:r>
            <a:r>
              <a:rPr kumimoji="1" lang="en" altLang="zh-CN" dirty="0"/>
              <a:t> in namespace std.</a:t>
            </a:r>
          </a:p>
          <a:p>
            <a:endParaRPr kumimoji="1" lang="en" altLang="zh-CN" dirty="0"/>
          </a:p>
          <a:p>
            <a:pPr marL="0" indent="0">
              <a:buNone/>
            </a:pPr>
            <a:r>
              <a:rPr kumimoji="1" lang="en" altLang="zh-CN" dirty="0">
                <a:latin typeface="Courier" pitchFamily="2" charset="0"/>
              </a:rPr>
              <a:t>    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cout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 &lt;&lt; "hello." &lt;&lt; </a:t>
            </a:r>
            <a:r>
              <a:rPr kumimoji="1" lang="en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endl</a:t>
            </a:r>
            <a:r>
              <a:rPr kumimoji="1" lang="en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;</a:t>
            </a:r>
          </a:p>
          <a:p>
            <a:r>
              <a:rPr kumimoji="1" lang="en" altLang="zh-CN" dirty="0"/>
              <a:t>&lt;&lt; is an operator which is defined as follows</a:t>
            </a:r>
          </a:p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 </a:t>
            </a:r>
            <a:r>
              <a:rPr kumimoji="1" lang="en-US" altLang="zh-CN" dirty="0" err="1"/>
              <a:t>endl</a:t>
            </a:r>
            <a:r>
              <a:rPr kumimoji="1" lang="en-US" altLang="zh-CN" dirty="0"/>
              <a:t>, an output-only I/O manipulator. It will output a new line character and flushes.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357C99-63B9-B74A-BDEF-8B169A319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280"/>
          <a:stretch/>
        </p:blipFill>
        <p:spPr>
          <a:xfrm>
            <a:off x="1846036" y="4092496"/>
            <a:ext cx="6220278" cy="151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551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6FAD6-538A-9841-9296-4C34C1D7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C++ Style Input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7D03CB-48C2-244A-96C4-3A253A47D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int a;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float b;</a:t>
            </a:r>
          </a:p>
          <a:p>
            <a:pPr marL="0" indent="0">
              <a:buNone/>
            </a:pPr>
            <a:r>
              <a:rPr kumimoji="1" lang="en-US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cin</a:t>
            </a: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 &gt;&gt; a;</a:t>
            </a:r>
          </a:p>
          <a:p>
            <a:pPr marL="0" indent="0">
              <a:buNone/>
            </a:pPr>
            <a:r>
              <a:rPr kumimoji="1" lang="en-US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cin</a:t>
            </a: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 &gt;&gt; b;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Similarly, </a:t>
            </a:r>
            <a:r>
              <a:rPr kumimoji="1" lang="en-US" altLang="zh-CN" dirty="0" err="1"/>
              <a:t>cin</a:t>
            </a:r>
            <a:r>
              <a:rPr kumimoji="1" lang="en-US" altLang="zh-CN" dirty="0"/>
              <a:t> is an object of type std::</a:t>
            </a:r>
            <a:r>
              <a:rPr kumimoji="1" lang="en-US" altLang="zh-CN" dirty="0" err="1"/>
              <a:t>istream</a:t>
            </a:r>
            <a:r>
              <a:rPr kumimoji="1" lang="en-US" altLang="zh-CN" dirty="0"/>
              <a:t>.</a:t>
            </a:r>
          </a:p>
          <a:p>
            <a:r>
              <a:rPr kumimoji="1" lang="en-US" altLang="zh-CN" dirty="0"/>
              <a:t>&gt;&gt; is an operator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3551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A5C3C5-5962-CF4D-9BBC-3FA52DAB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 Style Output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5939E4-AA03-9B43-A1D8-5703D373B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int v = 100;</a:t>
            </a:r>
          </a:p>
          <a:p>
            <a:pPr marL="0" indent="0">
              <a:buNone/>
            </a:pPr>
            <a:r>
              <a:rPr kumimoji="1" lang="en-US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printf</a:t>
            </a: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("Hello, value = %d\n", v);</a:t>
            </a:r>
          </a:p>
          <a:p>
            <a:endParaRPr kumimoji="1" lang="en-US" altLang="zh-CN" dirty="0"/>
          </a:p>
          <a:p>
            <a:r>
              <a:rPr lang="en" altLang="zh-CN" dirty="0">
                <a:solidFill>
                  <a:srgbClr val="0000FF"/>
                </a:solidFill>
                <a:latin typeface="Courier" pitchFamily="2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 </a:t>
            </a:r>
            <a:r>
              <a:rPr lang="en" altLang="zh-CN" dirty="0" err="1">
                <a:solidFill>
                  <a:srgbClr val="000000"/>
                </a:solidFill>
                <a:latin typeface="Courier" pitchFamily="2" charset="0"/>
              </a:rPr>
              <a:t>printf</a:t>
            </a:r>
            <a:r>
              <a:rPr lang="en" altLang="zh-CN" dirty="0">
                <a:solidFill>
                  <a:srgbClr val="008000"/>
                </a:solidFill>
                <a:latin typeface="Courier" pitchFamily="2" charset="0"/>
              </a:rPr>
              <a:t>(</a:t>
            </a:r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 </a:t>
            </a:r>
            <a:r>
              <a:rPr lang="en" altLang="zh-CN" dirty="0">
                <a:solidFill>
                  <a:srgbClr val="0000FF"/>
                </a:solidFill>
                <a:latin typeface="Courier" pitchFamily="2" charset="0"/>
              </a:rPr>
              <a:t>const</a:t>
            </a:r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 </a:t>
            </a:r>
            <a:r>
              <a:rPr lang="en" altLang="zh-CN" dirty="0">
                <a:solidFill>
                  <a:srgbClr val="0000FF"/>
                </a:solidFill>
                <a:latin typeface="Courier" pitchFamily="2" charset="0"/>
              </a:rPr>
              <a:t>char</a:t>
            </a:r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  </a:t>
            </a:r>
            <a:r>
              <a:rPr lang="en" altLang="zh-CN" dirty="0">
                <a:solidFill>
                  <a:srgbClr val="000040"/>
                </a:solidFill>
                <a:latin typeface="Courier" pitchFamily="2" charset="0"/>
              </a:rPr>
              <a:t>*</a:t>
            </a:r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format, ... </a:t>
            </a:r>
            <a:r>
              <a:rPr lang="en" altLang="zh-CN" dirty="0">
                <a:solidFill>
                  <a:srgbClr val="008000"/>
                </a:solidFill>
                <a:latin typeface="Courier" pitchFamily="2" charset="0"/>
              </a:rPr>
              <a:t>)</a:t>
            </a:r>
            <a:r>
              <a:rPr lang="en" altLang="zh-CN" dirty="0">
                <a:solidFill>
                  <a:srgbClr val="008080"/>
                </a:solidFill>
                <a:latin typeface="Courier" pitchFamily="2" charset="0"/>
              </a:rPr>
              <a:t>;</a:t>
            </a:r>
            <a:r>
              <a:rPr lang="en" altLang="zh-CN" dirty="0">
                <a:solidFill>
                  <a:srgbClr val="008080"/>
                </a:solidFill>
                <a:latin typeface="DejaVuSansMono"/>
              </a:rPr>
              <a:t> </a:t>
            </a:r>
            <a:r>
              <a:rPr kumimoji="1" lang="en-US" altLang="zh-CN" dirty="0"/>
              <a:t>is a function</a:t>
            </a:r>
          </a:p>
          <a:p>
            <a:r>
              <a:rPr lang="en" altLang="zh-CN" dirty="0">
                <a:solidFill>
                  <a:srgbClr val="000000"/>
                </a:solidFill>
                <a:latin typeface="Courier" pitchFamily="2" charset="0"/>
              </a:rPr>
              <a:t>format</a:t>
            </a:r>
            <a:r>
              <a:rPr kumimoji="1" lang="en-US" altLang="zh-CN" dirty="0"/>
              <a:t>:  a string specifying how to interpret the data</a:t>
            </a:r>
          </a:p>
          <a:p>
            <a:r>
              <a:rPr kumimoji="1" lang="en-US" altLang="zh-CN" dirty="0"/>
              <a:t>%d will let the function interpret v as an integer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353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30E34-6216-3C4F-A2AC-E64094ED3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 Style Input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4249E9-E011-E144-AF0E-329BC4810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int v;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int ret = </a:t>
            </a:r>
            <a:r>
              <a:rPr kumimoji="1" lang="en-US" altLang="zh-CN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scanf</a:t>
            </a:r>
            <a:r>
              <a:rPr kumimoji="1" lang="en-US" altLang="zh-CN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("%d", &amp;v);</a:t>
            </a:r>
          </a:p>
          <a:p>
            <a:endParaRPr kumimoji="1" lang="en-US" altLang="zh-CN" dirty="0"/>
          </a:p>
          <a:p>
            <a:r>
              <a:rPr kumimoji="1" lang="en-US" altLang="zh-CN" dirty="0" err="1"/>
              <a:t>scanf</a:t>
            </a:r>
            <a:r>
              <a:rPr kumimoji="1" lang="en-US" altLang="zh-CN" dirty="0"/>
              <a:t> reads data from stdin, and interpret the input as an integer and store it into v;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44396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D5E8B5-A9F8-2E4A-B14E-903B38A9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Why the examples have no GUI?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67DB3C-E225-554C-BA07-0BB85D3DC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 programs I used all have GUI. Why the examples have no GUI?</a:t>
            </a:r>
          </a:p>
          <a:p>
            <a:r>
              <a:rPr kumimoji="1" lang="en-US" altLang="zh-CN" dirty="0"/>
              <a:t>GUI (graphical user interface) is not mandatory.</a:t>
            </a:r>
          </a:p>
          <a:p>
            <a:r>
              <a:rPr kumimoji="1" lang="en-US" altLang="zh-CN" dirty="0"/>
              <a:t>GUI is for human beings to interact with computers.</a:t>
            </a:r>
          </a:p>
          <a:p>
            <a:r>
              <a:rPr kumimoji="1" lang="en-US" altLang="zh-CN" dirty="0"/>
              <a:t>No all programs interact with human beings.</a:t>
            </a:r>
          </a:p>
          <a:p>
            <a:r>
              <a:rPr kumimoji="1" lang="en-US" altLang="zh-CN" dirty="0"/>
              <a:t>We can also interact with the program in a command line window.</a:t>
            </a:r>
          </a:p>
          <a:p>
            <a:r>
              <a:rPr kumimoji="1" lang="en-US" altLang="zh-CN" dirty="0"/>
              <a:t>We can call a GUI library to create a graphic window by many programming languages. Surely C/C++ can create a GUI window.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9813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667300-5227-094C-B582-6B0D9B865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" altLang="zh-CN" dirty="0"/>
              <a:t>Command line arguments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6DE491-DFA0-5E46-82E7-B975D4999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939" y="1483421"/>
            <a:ext cx="6632029" cy="5374579"/>
          </a:xfrm>
        </p:spPr>
        <p:txBody>
          <a:bodyPr>
            <a:normAutofit fontScale="92500"/>
          </a:bodyPr>
          <a:lstStyle/>
          <a:p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int main() </a:t>
            </a:r>
            <a:b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{</a:t>
            </a:r>
            <a:b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   </a:t>
            </a:r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 /* ... */ </a:t>
            </a:r>
            <a:b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}</a:t>
            </a:r>
          </a:p>
          <a:p>
            <a:endParaRPr lang="en" altLang="zh-CN" dirty="0">
              <a:solidFill>
                <a:schemeClr val="accent6">
                  <a:lumMod val="50000"/>
                </a:schemeClr>
              </a:solidFill>
              <a:latin typeface="Courier" pitchFamily="2" charset="0"/>
            </a:endParaRPr>
          </a:p>
          <a:p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int main(int </a:t>
            </a:r>
            <a:r>
              <a:rPr kumimoji="1" lang="en" altLang="zh-CN" dirty="0" err="1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argc</a:t>
            </a: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, char *</a:t>
            </a:r>
            <a:r>
              <a:rPr kumimoji="1" lang="en" altLang="zh-CN" dirty="0" err="1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argv</a:t>
            </a: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[])</a:t>
            </a:r>
            <a:b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{... </a:t>
            </a:r>
            <a:b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}</a:t>
            </a:r>
          </a:p>
          <a:p>
            <a:endParaRPr kumimoji="1" lang="en" altLang="zh-CN" dirty="0">
              <a:solidFill>
                <a:schemeClr val="accent6">
                  <a:lumMod val="50000"/>
                </a:schemeClr>
              </a:solidFill>
              <a:latin typeface="Courier" pitchFamily="2" charset="0"/>
            </a:endParaRPr>
          </a:p>
          <a:p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int main(int </a:t>
            </a:r>
            <a:r>
              <a:rPr lang="en" altLang="zh-CN" dirty="0" err="1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argc</a:t>
            </a:r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, char **</a:t>
            </a:r>
            <a:r>
              <a:rPr lang="en" altLang="zh-CN" dirty="0" err="1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argv</a:t>
            </a:r>
            <a: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) </a:t>
            </a:r>
            <a:br>
              <a:rPr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{... </a:t>
            </a:r>
            <a:b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</a:br>
            <a:r>
              <a:rPr kumimoji="1" lang="en" altLang="zh-CN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BF595D20-4AC2-6348-A2AA-E88F26898082}"/>
              </a:ext>
            </a:extLst>
          </p:cNvPr>
          <p:cNvSpPr txBox="1">
            <a:spLocks/>
          </p:cNvSpPr>
          <p:nvPr/>
        </p:nvSpPr>
        <p:spPr>
          <a:xfrm>
            <a:off x="5159828" y="1097852"/>
            <a:ext cx="7032171" cy="21515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Do you still remember?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rgbClr val="0000CC"/>
                </a:solidFill>
                <a:latin typeface="Courier" pitchFamily="2" charset="0"/>
              </a:rPr>
              <a:t>   g++ </a:t>
            </a:r>
            <a:r>
              <a:rPr kumimoji="1" lang="en-US" altLang="zh-CN" dirty="0" err="1">
                <a:solidFill>
                  <a:srgbClr val="0000CC"/>
                </a:solidFill>
                <a:latin typeface="Courier" pitchFamily="2" charset="0"/>
              </a:rPr>
              <a:t>hello.cpp</a:t>
            </a:r>
            <a:r>
              <a:rPr kumimoji="1" lang="en-US" altLang="zh-CN" dirty="0">
                <a:solidFill>
                  <a:srgbClr val="0000CC"/>
                </a:solidFill>
                <a:latin typeface="Courier" pitchFamily="2" charset="0"/>
              </a:rPr>
              <a:t> -o hello</a:t>
            </a:r>
          </a:p>
          <a:p>
            <a:r>
              <a:rPr kumimoji="1" lang="en-US" altLang="zh-CN" dirty="0"/>
              <a:t>g++ is an executable program/file</a:t>
            </a:r>
          </a:p>
          <a:p>
            <a:r>
              <a:rPr kumimoji="1" lang="en-US" altLang="zh-CN" dirty="0"/>
              <a:t>There are three command line arguments</a:t>
            </a:r>
          </a:p>
        </p:txBody>
      </p:sp>
    </p:spTree>
    <p:extLst>
      <p:ext uri="{BB962C8B-B14F-4D97-AF65-F5344CB8AC3E}">
        <p14:creationId xmlns:p14="http://schemas.microsoft.com/office/powerpoint/2010/main" val="4434018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1EB7D8-25D3-254C-829D-3362ABD0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Command line arguments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93E03D-209B-984D-8415-3B14EC2B3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899" y="1588252"/>
            <a:ext cx="11053879" cy="4849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" altLang="zh-CN" sz="2000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&lt;iostream&gt;</a:t>
            </a:r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sz="2000" dirty="0">
                <a:solidFill>
                  <a:srgbClr val="AF00DB"/>
                </a:solidFill>
                <a:latin typeface="Menlo" panose="020B0609030804020204" pitchFamily="49" charset="0"/>
              </a:rPr>
              <a:t>using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namespace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267F99"/>
                </a:solidFill>
                <a:latin typeface="Menlo" panose="020B0609030804020204" pitchFamily="49" charset="0"/>
              </a:rPr>
              <a:t>std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main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argc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char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argv</a:t>
            </a:r>
            <a:r>
              <a:rPr lang="en" altLang="zh-CN" sz="2000">
                <a:solidFill>
                  <a:srgbClr val="001080"/>
                </a:solidFill>
                <a:latin typeface="Menlo" panose="020B0609030804020204" pitchFamily="49" charset="0"/>
              </a:rPr>
              <a:t>[]</a:t>
            </a:r>
            <a:r>
              <a:rPr lang="en" altLang="zh-CN" sz="200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zh-CN" altLang="en-US" sz="2000" dirty="0">
                <a:solidFill>
                  <a:srgbClr val="AF00DB"/>
                </a:solidFill>
                <a:latin typeface="Menlo" panose="020B0609030804020204" pitchFamily="49" charset="0"/>
              </a:rPr>
              <a:t>    </a:t>
            </a:r>
            <a:r>
              <a:rPr lang="en" altLang="zh-CN" sz="2000" dirty="0">
                <a:solidFill>
                  <a:srgbClr val="AF00DB"/>
                </a:solidFill>
                <a:latin typeface="Menlo" panose="020B0609030804020204" pitchFamily="49" charset="0"/>
              </a:rPr>
              <a:t>for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CN" sz="2000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argc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 marL="0" indent="0">
              <a:buNone/>
            </a:pPr>
            <a:r>
              <a:rPr lang="zh-CN" altLang="en-US" sz="2000" dirty="0">
                <a:solidFill>
                  <a:srgbClr val="001080"/>
                </a:solidFill>
                <a:latin typeface="Menlo" panose="020B0609030804020204" pitchFamily="49" charset="0"/>
              </a:rPr>
              <a:t>       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": "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argv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CN" sz="2000" dirty="0" err="1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]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795E26"/>
                </a:solidFill>
                <a:latin typeface="Menlo" panose="020B0609030804020204" pitchFamily="49" charset="0"/>
              </a:rPr>
              <a:t>endl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51824A-765F-D345-AF3B-D434008DD247}"/>
              </a:ext>
            </a:extLst>
          </p:cNvPr>
          <p:cNvSpPr/>
          <p:nvPr/>
        </p:nvSpPr>
        <p:spPr>
          <a:xfrm>
            <a:off x="723899" y="1158386"/>
            <a:ext cx="2031325" cy="40011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" altLang="zh-CN" sz="2000" dirty="0" err="1">
                <a:solidFill>
                  <a:srgbClr val="0000CC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argument.cpp</a:t>
            </a:r>
            <a:endParaRPr lang="zh-CN" altLang="en-US" sz="2000" dirty="0">
              <a:solidFill>
                <a:srgbClr val="0000CC"/>
              </a:solidFill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FA7994-046A-2949-83DE-3F1FA1D92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35" y="5470071"/>
            <a:ext cx="6104055" cy="138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34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A4707DF-25C4-D74D-B81C-5E192180F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About the Course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40872227-13E4-F049-990C-B6280DEFE6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8488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C5F7E3-1D8B-774F-9E61-DF52C9FC5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AD1738-643E-A640-983B-D7EBB5272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11053879" cy="3179691"/>
          </a:xfrm>
        </p:spPr>
        <p:txBody>
          <a:bodyPr/>
          <a:lstStyle/>
          <a:p>
            <a:r>
              <a:rPr kumimoji="1" lang="en-US" altLang="zh-CN" dirty="0"/>
              <a:t>I don’t like to compile a program in a command window</a:t>
            </a:r>
          </a:p>
          <a:p>
            <a:r>
              <a:rPr kumimoji="1" lang="en-US" altLang="zh-CN" dirty="0"/>
              <a:t>IDE: Integrated development environment </a:t>
            </a:r>
          </a:p>
          <a:p>
            <a:pPr lvl="1"/>
            <a:r>
              <a:rPr kumimoji="1" lang="en-US" altLang="zh-CN" dirty="0"/>
              <a:t>Microsoft Visual Studio</a:t>
            </a:r>
          </a:p>
          <a:p>
            <a:pPr lvl="1"/>
            <a:r>
              <a:rPr kumimoji="1" lang="en-US" altLang="zh-CN" dirty="0"/>
              <a:t>Apple </a:t>
            </a:r>
            <a:r>
              <a:rPr kumimoji="1" lang="en-US" altLang="zh-CN" dirty="0" err="1"/>
              <a:t>Xcode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Eclipes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Clion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...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ECC7540-312E-5D42-B447-D8249706C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638" y="292167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F947978-0232-4946-92A8-09D9E1D641B4}"/>
              </a:ext>
            </a:extLst>
          </p:cNvPr>
          <p:cNvSpPr/>
          <p:nvPr/>
        </p:nvSpPr>
        <p:spPr>
          <a:xfrm>
            <a:off x="838198" y="4826675"/>
            <a:ext cx="6983187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prstClr val="black"/>
                </a:solidFill>
              </a:rPr>
              <a:t>Visual Studio Code (</a:t>
            </a:r>
            <a:r>
              <a:rPr kumimoji="1" lang="en-US" altLang="zh-CN" sz="2800" dirty="0" err="1">
                <a:solidFill>
                  <a:prstClr val="black"/>
                </a:solidFill>
              </a:rPr>
              <a:t>VSCode</a:t>
            </a:r>
            <a:r>
              <a:rPr kumimoji="1" lang="en-US" altLang="zh-CN" sz="2800" dirty="0">
                <a:solidFill>
                  <a:prstClr val="black"/>
                </a:solidFill>
              </a:rPr>
              <a:t>) is an integrated development environment made by Microsoft for Windows, Linux and macOS</a:t>
            </a:r>
          </a:p>
        </p:txBody>
      </p:sp>
    </p:spTree>
    <p:extLst>
      <p:ext uri="{BB962C8B-B14F-4D97-AF65-F5344CB8AC3E}">
        <p14:creationId xmlns:p14="http://schemas.microsoft.com/office/powerpoint/2010/main" val="1394493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+mn-lt"/>
              </a:rPr>
              <a:t>Grade Component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cs typeface="Dubai" panose="020B0503030403030204" pitchFamily="34" charset="-78"/>
              </a:rPr>
              <a:t>Quiz: 5% (the best N-1 scores)</a:t>
            </a:r>
          </a:p>
          <a:p>
            <a:r>
              <a:rPr lang="en-US" altLang="zh-CN" dirty="0">
                <a:cs typeface="Dubai" panose="020B0503030403030204" pitchFamily="34" charset="-78"/>
              </a:rPr>
              <a:t>Lab Attendance and Exercise: 5% (the best N-1 scores)</a:t>
            </a:r>
          </a:p>
          <a:p>
            <a:pPr marL="228600" lvl="1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800" dirty="0">
                <a:cs typeface="Dubai" panose="020B0503030403030204" pitchFamily="34" charset="-78"/>
              </a:rPr>
              <a:t>Project: 65%</a:t>
            </a:r>
          </a:p>
          <a:p>
            <a:pPr marL="457200" lvl="2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400" dirty="0">
                <a:cs typeface="Dubai" panose="020B0503030403030204" pitchFamily="34" charset="-78"/>
              </a:rPr>
              <a:t>~5 projects, some are easy projects</a:t>
            </a:r>
          </a:p>
          <a:p>
            <a:pPr marL="457200" lvl="2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400" dirty="0">
                <a:cs typeface="Dubai" panose="020B0503030403030204" pitchFamily="34" charset="-78"/>
              </a:rPr>
              <a:t>Grading standard:</a:t>
            </a:r>
          </a:p>
          <a:p>
            <a:pPr marL="914400" lvl="3">
              <a:spcBef>
                <a:spcPts val="1000"/>
              </a:spcBef>
            </a:pPr>
            <a:r>
              <a:rPr lang="en-US" altLang="zh-CN" sz="2200" dirty="0">
                <a:cs typeface="Dubai" panose="020B0503030403030204" pitchFamily="34" charset="-78"/>
              </a:rPr>
              <a:t>90-100: Finish all tasks almost perfectly</a:t>
            </a:r>
          </a:p>
          <a:p>
            <a:pPr marL="914400" lvl="3">
              <a:spcBef>
                <a:spcPts val="1000"/>
              </a:spcBef>
            </a:pPr>
            <a:r>
              <a:rPr lang="en-US" altLang="zh-CN" sz="2200" dirty="0">
                <a:cs typeface="Dubai" panose="020B0503030403030204" pitchFamily="34" charset="-78"/>
              </a:rPr>
              <a:t>80-90: Finish all tasks well</a:t>
            </a:r>
          </a:p>
          <a:p>
            <a:pPr marL="914400" lvl="3">
              <a:spcBef>
                <a:spcPts val="1000"/>
              </a:spcBef>
            </a:pPr>
            <a:r>
              <a:rPr lang="en-US" altLang="zh-CN" sz="2200" dirty="0">
                <a:cs typeface="Dubai" panose="020B0503030403030204" pitchFamily="34" charset="-78"/>
              </a:rPr>
              <a:t>70-80: Finish all tasks </a:t>
            </a:r>
          </a:p>
          <a:p>
            <a:pPr marL="228600" lvl="1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800" dirty="0">
                <a:cs typeface="Dubai" panose="020B0503030403030204" pitchFamily="34" charset="-78"/>
              </a:rPr>
              <a:t>Exam: 25%</a:t>
            </a:r>
            <a:endParaRPr lang="en-US" altLang="zh-CN" dirty="0">
              <a:cs typeface="Dubai" panose="020B0503030403030204" pitchFamily="34" charset="-78"/>
            </a:endParaRPr>
          </a:p>
          <a:p>
            <a:endParaRPr lang="en-US" altLang="zh-C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864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Honesty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Get code from the internet for labs/assignments is perfectly </a:t>
            </a:r>
            <a:r>
              <a:rPr lang="en-US" altLang="zh-CN" b="1" dirty="0">
                <a:solidFill>
                  <a:srgbClr val="FF0000"/>
                </a:solidFill>
              </a:rPr>
              <a:t>OK</a:t>
            </a:r>
          </a:p>
          <a:p>
            <a:pPr lvl="1"/>
            <a:r>
              <a:rPr lang="en-US" altLang="zh-CN" dirty="0"/>
              <a:t>When you borrow, just say it.</a:t>
            </a:r>
          </a:p>
          <a:p>
            <a:pPr lvl="1"/>
            <a:r>
              <a:rPr lang="en-US" altLang="zh-CN" dirty="0"/>
              <a:t>You don't need to reinvent the wheel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b="1" dirty="0">
                <a:solidFill>
                  <a:srgbClr val="FF0000"/>
                </a:solidFill>
              </a:rPr>
              <a:t>DON’T</a:t>
            </a:r>
            <a:r>
              <a:rPr lang="en-US" altLang="zh-CN" dirty="0"/>
              <a:t> pretend that you are the author of something that you didn‘t write. Otherwise, the score will be </a:t>
            </a:r>
            <a:r>
              <a:rPr lang="en-US" altLang="zh-CN" b="1" dirty="0">
                <a:solidFill>
                  <a:srgbClr val="FF0000"/>
                </a:solidFill>
              </a:rPr>
              <a:t>ZERO</a:t>
            </a:r>
            <a:r>
              <a:rPr lang="en-US" altLang="zh-CN" dirty="0"/>
              <a:t>!</a:t>
            </a:r>
            <a:endParaRPr lang="zh-CN" altLang="en-US" dirty="0"/>
          </a:p>
        </p:txBody>
      </p:sp>
      <p:pic>
        <p:nvPicPr>
          <p:cNvPr id="7170" name="Picture 2" descr="Image result for Hones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630" y="1947375"/>
            <a:ext cx="3467227" cy="198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13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81F8D5-515A-45DC-B296-30AB11F2C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646" y="349664"/>
            <a:ext cx="5845571" cy="16383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800"/>
              <a:t>Resources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E4BA106-AB31-46DF-AB01-4A9BD1E2B6C7}"/>
              </a:ext>
            </a:extLst>
          </p:cNvPr>
          <p:cNvSpPr txBox="1">
            <a:spLocks/>
          </p:cNvSpPr>
          <p:nvPr/>
        </p:nvSpPr>
        <p:spPr>
          <a:xfrm>
            <a:off x="587988" y="2620641"/>
            <a:ext cx="5837750" cy="3023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/>
              <a:t>Blackboard: 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altLang="zh-CN" sz="2000" dirty="0"/>
              <a:t>C/C++ Program Design</a:t>
            </a:r>
            <a:endParaRPr lang="en-US" altLang="zh-CN" sz="2000" b="1" dirty="0"/>
          </a:p>
          <a:p>
            <a:r>
              <a:rPr lang="en-US" altLang="zh-CN" sz="2000" b="1" dirty="0"/>
              <a:t>Useful websites: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altLang="zh-C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https://en.cppreference.com/w/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altLang="zh-C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https://www.w3schools.com/cpp/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altLang="zh-C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http://cpp.sh/</a:t>
            </a:r>
            <a:endParaRPr lang="en-US" altLang="zh-CN" sz="2000" dirty="0"/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altLang="zh-CN" sz="2000" dirty="0">
                <a:hlinkClick r:id="rId3"/>
              </a:rPr>
              <a:t>https://www.onlinegdb.com/</a:t>
            </a:r>
            <a:endParaRPr lang="en-US" altLang="zh-CN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669568" y="277912"/>
            <a:ext cx="524256" cy="1186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7" y="399675"/>
            <a:ext cx="4647368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458069-5D93-CC4B-B428-5E139659F6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2680"/>
          <a:stretch/>
        </p:blipFill>
        <p:spPr>
          <a:xfrm>
            <a:off x="7421373" y="627954"/>
            <a:ext cx="4235516" cy="535337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774185" y="6131892"/>
            <a:ext cx="524256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60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7730D43-18D2-1E45-8E02-E5687445C5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The First Example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2E68DE48-4643-DD47-A698-F10324C915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491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E7967-FE57-3B44-B58A-62B72133A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hello.cpp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EBEFE9-1F12-9346-9363-EE12EDEC5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6478" y="1326994"/>
            <a:ext cx="10515600" cy="553100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altLang="zh-CN" dirty="0">
                <a:solidFill>
                  <a:srgbClr val="008000"/>
                </a:solidFill>
                <a:latin typeface="Menlo" panose="020B0609030804020204" pitchFamily="49" charset="0"/>
              </a:rPr>
              <a:t>//C++ example in C++11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&lt;iostream&gt;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&lt;vector&gt;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#include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&lt;string&gt;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using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namespace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std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b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main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    vector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string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&gt;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msg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"Hello"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"C++"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"World"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"!"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AF00DB"/>
                </a:solidFill>
                <a:latin typeface="Menlo" panose="020B0609030804020204" pitchFamily="49" charset="0"/>
              </a:rPr>
              <a:t>    for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CN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267F99"/>
                </a:solidFill>
                <a:latin typeface="Menlo" panose="020B0609030804020204" pitchFamily="49" charset="0"/>
              </a:rPr>
              <a:t>string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&amp;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word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: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msg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{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word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A31515"/>
                </a:solidFill>
                <a:latin typeface="Menlo" panose="020B0609030804020204" pitchFamily="49" charset="0"/>
              </a:rPr>
              <a:t>" "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   }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1080"/>
                </a:solidFill>
                <a:latin typeface="Menlo" panose="020B0609030804020204" pitchFamily="49" charset="0"/>
              </a:rPr>
              <a:t>   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cout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795E26"/>
                </a:solidFill>
                <a:latin typeface="Menlo" panose="020B0609030804020204" pitchFamily="49" charset="0"/>
              </a:rPr>
              <a:t>&lt;&lt;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795E26"/>
                </a:solidFill>
                <a:latin typeface="Menlo" panose="020B0609030804020204" pitchFamily="49" charset="0"/>
              </a:rPr>
              <a:t>endl</a:t>
            </a: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6356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9251</TotalTime>
  <Words>1707</Words>
  <Application>Microsoft Macintosh PowerPoint</Application>
  <PresentationFormat>宽屏</PresentationFormat>
  <Paragraphs>309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2" baseType="lpstr">
      <vt:lpstr>DejaVuSansMono</vt:lpstr>
      <vt:lpstr>KaiTi</vt:lpstr>
      <vt:lpstr>Arial</vt:lpstr>
      <vt:lpstr>Calibri</vt:lpstr>
      <vt:lpstr>Comic Sans MS</vt:lpstr>
      <vt:lpstr>Courier</vt:lpstr>
      <vt:lpstr>Franklin Gothic Demi</vt:lpstr>
      <vt:lpstr>Franklin Gothic Medium</vt:lpstr>
      <vt:lpstr>Georgia</vt:lpstr>
      <vt:lpstr>Menlo</vt:lpstr>
      <vt:lpstr>Wingdings</vt:lpstr>
      <vt:lpstr>Office 主题</vt:lpstr>
      <vt:lpstr>C/C++ Program Design</vt:lpstr>
      <vt:lpstr>About me</vt:lpstr>
      <vt:lpstr>My Open Source Project</vt:lpstr>
      <vt:lpstr>About the Course</vt:lpstr>
      <vt:lpstr>Grade Component</vt:lpstr>
      <vt:lpstr>Honesty</vt:lpstr>
      <vt:lpstr>Resources</vt:lpstr>
      <vt:lpstr>The First Example</vt:lpstr>
      <vt:lpstr>hello.cpp</vt:lpstr>
      <vt:lpstr>Compile and run the program</vt:lpstr>
      <vt:lpstr>Different Programming Languages</vt:lpstr>
      <vt:lpstr>Binary Instructions for CPU</vt:lpstr>
      <vt:lpstr>Assembly languages</vt:lpstr>
      <vt:lpstr>High Level Languages</vt:lpstr>
      <vt:lpstr>Higher Level Languages</vt:lpstr>
      <vt:lpstr>Even higher</vt:lpstr>
      <vt:lpstr>But...</vt:lpstr>
      <vt:lpstr>Advantages of C/C++</vt:lpstr>
      <vt:lpstr>Similar languages</vt:lpstr>
      <vt:lpstr>Compile and Link</vt:lpstr>
      <vt:lpstr>Two functions </vt:lpstr>
      <vt:lpstr>Function prototypes and definitions</vt:lpstr>
      <vt:lpstr>Separate the source code into multiple files</vt:lpstr>
      <vt:lpstr>Compile and link</vt:lpstr>
      <vt:lpstr>Compilation errors</vt:lpstr>
      <vt:lpstr>Link errors</vt:lpstr>
      <vt:lpstr>Runtime errors</vt:lpstr>
      <vt:lpstr>Preprocessor and Macros</vt:lpstr>
      <vt:lpstr>Preprocessor</vt:lpstr>
      <vt:lpstr>include directive</vt:lpstr>
      <vt:lpstr>Macros</vt:lpstr>
      <vt:lpstr>Simple Output and Input</vt:lpstr>
      <vt:lpstr>C++ Style Output</vt:lpstr>
      <vt:lpstr>C++ Style Input</vt:lpstr>
      <vt:lpstr>C Style Output</vt:lpstr>
      <vt:lpstr>C Style Input</vt:lpstr>
      <vt:lpstr>Why the examples have no GUI?</vt:lpstr>
      <vt:lpstr>Command line arguments</vt:lpstr>
      <vt:lpstr>Command line arguments</vt:lpstr>
      <vt:lpstr>But</vt:lpstr>
    </vt:vector>
  </TitlesOfParts>
  <Manager/>
  <Company>Southern University of Science and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C/C++ Program Design</dc:title>
  <dc:subject/>
  <dc:creator>Shiqi Yu</dc:creator>
  <cp:keywords/>
  <dc:description/>
  <cp:lastModifiedBy>Shiqi Yu</cp:lastModifiedBy>
  <cp:revision>181</cp:revision>
  <dcterms:created xsi:type="dcterms:W3CDTF">2020-09-05T08:11:12Z</dcterms:created>
  <dcterms:modified xsi:type="dcterms:W3CDTF">2022-09-07T07:58:42Z</dcterms:modified>
  <cp:category/>
</cp:coreProperties>
</file>

<file path=docProps/thumbnail.jpeg>
</file>